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8" r:id="rId2"/>
    <p:sldId id="259" r:id="rId3"/>
    <p:sldId id="264" r:id="rId4"/>
    <p:sldId id="268" r:id="rId5"/>
    <p:sldId id="269" r:id="rId6"/>
    <p:sldId id="267" r:id="rId7"/>
    <p:sldId id="263" r:id="rId8"/>
    <p:sldId id="273" r:id="rId9"/>
    <p:sldId id="271" r:id="rId10"/>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78A6"/>
    <a:srgbClr val="9D354C"/>
    <a:srgbClr val="115D13"/>
    <a:srgbClr val="9C35A5"/>
    <a:srgbClr val="011893"/>
    <a:srgbClr val="1DAB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97"/>
    <p:restoredTop sz="84972"/>
  </p:normalViewPr>
  <p:slideViewPr>
    <p:cSldViewPr snapToGrid="0" snapToObjects="1">
      <p:cViewPr varScale="1">
        <p:scale>
          <a:sx n="130" d="100"/>
          <a:sy n="130" d="100"/>
        </p:scale>
        <p:origin x="102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8C5D56-0D80-2F44-BF58-2F7DDD30F85C}" type="datetimeFigureOut">
              <a:rPr lang="es-MX" smtClean="0"/>
              <a:t>30/08/20</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478F27-C4D2-9448-A7F6-2884C37BC19E}" type="slidenum">
              <a:rPr lang="es-MX" smtClean="0"/>
              <a:t>‹Nº›</a:t>
            </a:fld>
            <a:endParaRPr lang="es-MX"/>
          </a:p>
        </p:txBody>
      </p:sp>
    </p:spTree>
    <p:extLst>
      <p:ext uri="{BB962C8B-B14F-4D97-AF65-F5344CB8AC3E}">
        <p14:creationId xmlns:p14="http://schemas.microsoft.com/office/powerpoint/2010/main" val="2891214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predictioncenter.org/"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ncbi.nlm.nih.gov/pmc/articles/PMC2443096/" TargetMode="Externa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www.nature.com/articles/s41580-019-0163-x?proof=t#ref-CR31" TargetMode="External"/><Relationship Id="rId13" Type="http://schemas.openxmlformats.org/officeDocument/2006/relationships/hyperlink" Target="https://www.nature.com/articles/s41580-019-0163-x?proof=t#ref-CR36" TargetMode="External"/><Relationship Id="rId18" Type="http://schemas.openxmlformats.org/officeDocument/2006/relationships/hyperlink" Target="https://www.nature.com/articles/s41580-019-0163-x?proof=t#Fig2" TargetMode="External"/><Relationship Id="rId3" Type="http://schemas.openxmlformats.org/officeDocument/2006/relationships/hyperlink" Target="http://predictioncenter.org/" TargetMode="External"/><Relationship Id="rId7" Type="http://schemas.openxmlformats.org/officeDocument/2006/relationships/hyperlink" Target="https://www.nature.com/articles/s41580-019-0163-x?proof=t#ref-CR30" TargetMode="External"/><Relationship Id="rId12" Type="http://schemas.openxmlformats.org/officeDocument/2006/relationships/hyperlink" Target="https://www.nature.com/articles/s41580-019-0163-x?proof=t#ref-CR35" TargetMode="External"/><Relationship Id="rId17" Type="http://schemas.openxmlformats.org/officeDocument/2006/relationships/hyperlink" Target="https://www.nature.com/articles/s41580-019-0163-x?proof=t#ref-CR40" TargetMode="External"/><Relationship Id="rId2" Type="http://schemas.openxmlformats.org/officeDocument/2006/relationships/slide" Target="../slides/slide3.xml"/><Relationship Id="rId16" Type="http://schemas.openxmlformats.org/officeDocument/2006/relationships/hyperlink" Target="https://www.nature.com/articles/s41580-019-0163-x?proof=t#ref-CR39" TargetMode="External"/><Relationship Id="rId1" Type="http://schemas.openxmlformats.org/officeDocument/2006/relationships/notesMaster" Target="../notesMasters/notesMaster1.xml"/><Relationship Id="rId6" Type="http://schemas.openxmlformats.org/officeDocument/2006/relationships/hyperlink" Target="https://www.nature.com/articles/s41580-019-0163-x?proof=t#ref-CR29" TargetMode="External"/><Relationship Id="rId11" Type="http://schemas.openxmlformats.org/officeDocument/2006/relationships/hyperlink" Target="https://www.nature.com/articles/s41580-019-0163-x?proof=t#ref-CR34" TargetMode="External"/><Relationship Id="rId5" Type="http://schemas.openxmlformats.org/officeDocument/2006/relationships/hyperlink" Target="https://www.nature.com/articles/s41580-019-0163-x?proof=t#ref-CR28" TargetMode="External"/><Relationship Id="rId15" Type="http://schemas.openxmlformats.org/officeDocument/2006/relationships/hyperlink" Target="https://www.nature.com/articles/s41580-019-0163-x?proof=t#ref-CR38" TargetMode="External"/><Relationship Id="rId10" Type="http://schemas.openxmlformats.org/officeDocument/2006/relationships/hyperlink" Target="https://www.nature.com/articles/s41580-019-0163-x?proof=t#ref-CR33" TargetMode="External"/><Relationship Id="rId4" Type="http://schemas.openxmlformats.org/officeDocument/2006/relationships/hyperlink" Target="https://www.nature.com/articles/s41580-019-0163-x?proof=t" TargetMode="External"/><Relationship Id="rId9" Type="http://schemas.openxmlformats.org/officeDocument/2006/relationships/hyperlink" Target="https://www.nature.com/articles/s41580-019-0163-x?proof=t#ref-CR32" TargetMode="External"/><Relationship Id="rId14" Type="http://schemas.openxmlformats.org/officeDocument/2006/relationships/hyperlink" Target="https://www.nature.com/articles/s41580-019-0163-x?proof=t#ref-CR37"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bioinf.cs.ucl.ac.uk/psipred/" TargetMode="External"/><Relationship Id="rId7" Type="http://schemas.openxmlformats.org/officeDocument/2006/relationships/hyperlink" Target="https://www.nature.com/articles/d41586-019-01357-6"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www.nature.com/articles/s41580-019-0163-x?proof=t#ref-CR42" TargetMode="External"/><Relationship Id="rId5" Type="http://schemas.openxmlformats.org/officeDocument/2006/relationships/hyperlink" Target="https://www.nature.com/articles/s41580-019-0163-x?proof=t#Glos6" TargetMode="External"/><Relationship Id="rId4" Type="http://schemas.openxmlformats.org/officeDocument/2006/relationships/hyperlink" Target="https://www.nature.com/articles/s41580-019-0163-x?proof=t#ref-CR67" TargetMode="Externa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www.nature.com/articles/s41580-019-0163-x?proof=t#ref-CR33" TargetMode="External"/><Relationship Id="rId13" Type="http://schemas.openxmlformats.org/officeDocument/2006/relationships/hyperlink" Target="https://www.nature.com/articles/s41580-019-0163-x?proof=t#ref-CR38" TargetMode="External"/><Relationship Id="rId3" Type="http://schemas.openxmlformats.org/officeDocument/2006/relationships/hyperlink" Target="https://www.nature.com/articles/s41580-019-0163-x?proof=t#ref-CR28" TargetMode="External"/><Relationship Id="rId7" Type="http://schemas.openxmlformats.org/officeDocument/2006/relationships/hyperlink" Target="https://www.nature.com/articles/s41580-019-0163-x?proof=t#ref-CR32" TargetMode="External"/><Relationship Id="rId12" Type="http://schemas.openxmlformats.org/officeDocument/2006/relationships/hyperlink" Target="https://www.nature.com/articles/s41580-019-0163-x?proof=t#ref-CR37"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www.nature.com/articles/s41580-019-0163-x?proof=t#ref-CR31" TargetMode="External"/><Relationship Id="rId11" Type="http://schemas.openxmlformats.org/officeDocument/2006/relationships/hyperlink" Target="https://www.nature.com/articles/s41580-019-0163-x?proof=t#ref-CR36" TargetMode="External"/><Relationship Id="rId5" Type="http://schemas.openxmlformats.org/officeDocument/2006/relationships/hyperlink" Target="https://www.nature.com/articles/s41580-019-0163-x?proof=t#ref-CR30" TargetMode="External"/><Relationship Id="rId15" Type="http://schemas.openxmlformats.org/officeDocument/2006/relationships/hyperlink" Target="https://www.nature.com/articles/s41580-019-0163-x?proof=t#ref-CR40" TargetMode="External"/><Relationship Id="rId10" Type="http://schemas.openxmlformats.org/officeDocument/2006/relationships/hyperlink" Target="https://www.nature.com/articles/s41580-019-0163-x?proof=t#ref-CR35" TargetMode="External"/><Relationship Id="rId4" Type="http://schemas.openxmlformats.org/officeDocument/2006/relationships/hyperlink" Target="https://www.nature.com/articles/s41580-019-0163-x?proof=t#ref-CR29" TargetMode="External"/><Relationship Id="rId9" Type="http://schemas.openxmlformats.org/officeDocument/2006/relationships/hyperlink" Target="https://www.nature.com/articles/s41580-019-0163-x?proof=t#ref-CR34" TargetMode="External"/><Relationship Id="rId14" Type="http://schemas.openxmlformats.org/officeDocument/2006/relationships/hyperlink" Target="https://www.nature.com/articles/s41580-019-0163-x?proof=t#ref-CR39"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predictioncenter.org/casp13/zscores_final.cgi?model_type=first&amp;gr_type=server_only"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onlinelibrary.wiley.com/doi/abs/10.1002/prot.25823" TargetMode="External"/><Relationship Id="rId5" Type="http://schemas.openxmlformats.org/officeDocument/2006/relationships/hyperlink" Target="http://onlinelibrary.wiley.com/doi/10.1002/prot.v86.S1/issuetoc" TargetMode="External"/><Relationship Id="rId4" Type="http://schemas.openxmlformats.org/officeDocument/2006/relationships/hyperlink" Target="http://predictioncenter.org/"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ncbi.nlm.nih.gov/pmc/articles/PMC4380029/#btu744-B21"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disprotcentral.org/caid"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0" i="0" u="sng" kern="1200" dirty="0">
                <a:solidFill>
                  <a:schemeClr val="tx1"/>
                </a:solidFill>
                <a:effectLst/>
                <a:latin typeface="+mn-lt"/>
                <a:ea typeface="+mn-ea"/>
                <a:cs typeface="+mn-cs"/>
                <a:hlinkClick r:id="rId3">
                  <a:extLst>
                    <a:ext uri="{A12FA001-AC4F-418D-AE19-62706E023703}">
                      <ahyp:hlinkClr xmlns:ahyp="http://schemas.microsoft.com/office/drawing/2018/hyperlinkcolor" val="tx"/>
                    </a:ext>
                  </a:extLst>
                </a:hlinkClick>
              </a:rPr>
              <a:t>While most proteins and polypeptide segments fold co-operatively into defined three-dimensional structures, numerous studies, primarily over the last couple of decades, have discovered that a large number of polypeptide segments do not fold into defined tertiary structure. Instead, they adopt an ensemble of different conformations and can still carry out their function in an unstructured/disor- dered state [3–6]. These studies are now establishing the disorder–function paradigm (Figure 1B), which states that certain polypeptide segments can be functional without achieving a defined tertiary structure [7–15]. </a:t>
            </a:r>
            <a:endParaRPr lang="es-MX" sz="1200" b="0" i="0" u="sng" kern="1200" dirty="0">
              <a:solidFill>
                <a:schemeClr val="tx1"/>
              </a:solidFill>
              <a:effectLst/>
              <a:latin typeface="+mn-lt"/>
              <a:ea typeface="+mn-ea"/>
              <a:cs typeface="+mn-cs"/>
              <a:hlinkClick r:id="rId3"/>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b="0" i="0" u="sng" kern="1200" dirty="0">
                <a:solidFill>
                  <a:schemeClr val="tx1"/>
                </a:solidFill>
                <a:effectLst/>
                <a:latin typeface="+mn-lt"/>
                <a:ea typeface="+mn-ea"/>
                <a:cs typeface="+mn-cs"/>
                <a:hlinkClick r:id="rId3"/>
              </a:rPr>
              <a:t>The Critical Assessment of Structure Prediction (CASP)</a:t>
            </a:r>
            <a:r>
              <a:rPr lang="es-MX" sz="1200" b="0" i="0" kern="1200" dirty="0">
                <a:solidFill>
                  <a:schemeClr val="tx1"/>
                </a:solidFill>
                <a:effectLst/>
                <a:latin typeface="+mn-lt"/>
                <a:ea typeface="+mn-ea"/>
                <a:cs typeface="+mn-cs"/>
              </a:rPr>
              <a:t> is a community-wide experiment, which designs to benchmark the state-of-the-art of protein structure prediction in every two years since 1994. Our lab has participated as "Zhang-Server" in the automated structure prediction section since 2006, which the method has been consistently ranked at the top in the experiments (Table 1). The results of recent CASP experiments can be found at </a:t>
            </a:r>
            <a:r>
              <a:rPr lang="es-MX" sz="1200" b="0" i="0" u="sng" kern="1200" dirty="0">
                <a:solidFill>
                  <a:schemeClr val="tx1"/>
                </a:solidFill>
                <a:effectLst/>
                <a:latin typeface="+mn-lt"/>
                <a:ea typeface="+mn-ea"/>
                <a:cs typeface="+mn-cs"/>
                <a:hlinkClick r:id="rId3"/>
              </a:rPr>
              <a:t>Protein Structure Prediction Center</a:t>
            </a:r>
            <a:r>
              <a:rPr lang="es-MX"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dirty="0">
                <a:hlinkClick r:id="rId4"/>
              </a:rPr>
              <a:t>https://www.ncbi.nlm.nih.gov/pmc/articles/PMC2443096/</a:t>
            </a:r>
            <a:endParaRPr lang="es-MX"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b="0" i="0" kern="1200" dirty="0">
                <a:solidFill>
                  <a:schemeClr val="tx1"/>
                </a:solidFill>
                <a:effectLst/>
                <a:latin typeface="+mn-lt"/>
                <a:ea typeface="+mn-ea"/>
                <a:cs typeface="+mn-cs"/>
              </a:rPr>
              <a:t>Two powerful conclusions followed from Anfinsen’s work. First, it enabled the large research enterprise of in vitro protein folding that has come to understand native structures by experiments inside test tubes rather than inside cells. Second, the Anfinsen principle implies a sort of division of labor: Evolution can act to change an amino acid sequence, but the folding equilibrium and kinetics of a given sequence are then matters of physical chemistry.</a:t>
            </a:r>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2</a:t>
            </a:fld>
            <a:endParaRPr lang="es-MX"/>
          </a:p>
        </p:txBody>
      </p:sp>
    </p:spTree>
    <p:extLst>
      <p:ext uri="{BB962C8B-B14F-4D97-AF65-F5344CB8AC3E}">
        <p14:creationId xmlns:p14="http://schemas.microsoft.com/office/powerpoint/2010/main" val="571987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b="0" i="0" u="sng" kern="1200" dirty="0">
                <a:solidFill>
                  <a:schemeClr val="tx1"/>
                </a:solidFill>
                <a:effectLst/>
                <a:latin typeface="+mn-lt"/>
                <a:ea typeface="+mn-ea"/>
                <a:cs typeface="+mn-cs"/>
                <a:hlinkClick r:id="rId3"/>
              </a:rPr>
              <a:t>Error!!!!!!!! Threading is used as other category in some schemes!!!!!!</a:t>
            </a:r>
          </a:p>
          <a:p>
            <a:endParaRPr lang="es-MX" sz="1200" b="0" i="0" u="sng" kern="1200" dirty="0">
              <a:solidFill>
                <a:schemeClr val="tx1"/>
              </a:solidFill>
              <a:effectLst/>
              <a:latin typeface="+mn-lt"/>
              <a:ea typeface="+mn-ea"/>
              <a:cs typeface="+mn-cs"/>
              <a:hlinkClick r:id="rId3"/>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b="0" i="0" u="sng" kern="1200" dirty="0">
                <a:solidFill>
                  <a:schemeClr val="tx1"/>
                </a:solidFill>
                <a:effectLst/>
                <a:latin typeface="+mn-lt"/>
                <a:ea typeface="+mn-ea"/>
                <a:cs typeface="+mn-cs"/>
              </a:rPr>
              <a:t> </a:t>
            </a:r>
            <a:r>
              <a:rPr lang="es-MX" sz="1200" b="0" i="0" kern="1200" dirty="0">
                <a:solidFill>
                  <a:schemeClr val="tx1"/>
                </a:solidFill>
                <a:effectLst/>
                <a:latin typeface="+mn-lt"/>
                <a:ea typeface="+mn-ea"/>
                <a:cs typeface="+mn-cs"/>
              </a:rPr>
              <a:t>Protein structure prediction aims to determine spatial location of every atom in a protein molecule from the amino acid sequence by computational calculations. </a:t>
            </a:r>
          </a:p>
          <a:p>
            <a:endParaRPr lang="es-MX" dirty="0"/>
          </a:p>
          <a:p>
            <a:r>
              <a:rPr lang="es-MX" dirty="0"/>
              <a:t>Huge fiel</a:t>
            </a:r>
          </a:p>
          <a:p>
            <a:endParaRPr lang="es-MX" dirty="0"/>
          </a:p>
          <a:p>
            <a:r>
              <a:rPr lang="es-MX" dirty="0"/>
              <a:t>Zki page 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Generally speaking, structure prediction techniques fall into three categories: ab initio prediction, protein threading [or sometimes referred as fold recognition (FR)], and homology modeling (12). Ab initio methods make structure predic- tions without using any structural information of previously solved protein structures; instead, they are entirely based on the first principles of physics. Structure prediction by homology modeling is based on accurate sequence alignments between a query protein and a template protein with solved struc- tures; hence, the prediction accuracy of this class of methods heavily depends on the sequence similarity between two proteins. Protein threading represents a more general class of prediction techniques than homology modeling as it uses both sequence similarity information when exists and structural fitness information between the query protein and the template structure. Although homology modeling has been mainly used for detailed (e.g., all heavy-atom) structure prediction when a query protein has a close homolog in the Protein Data Bank (PDB) (13), protein threading is often used for FR and backbone structure prediction when a query protein might have only remote structural homologs or analogs in PDB. We have noticed that the boundaries among these three classes of prediction techniques have started to become blurred because scientists have started to integrate the strengths of different methods to make their prediction methods more effective and more generally applicable (14).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Methods for the prediction and design of protein structures have advanced dramatically in the past decade. Increases in computing power and rapid growth in the protein sequence and structure databases have fuelled the development of new data- intensive and computationally-demanding approaches for structure prediction.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endParaRPr lang="es-MX" dirty="0"/>
          </a:p>
          <a:p>
            <a:endParaRPr lang="es-MX" dirty="0"/>
          </a:p>
          <a:p>
            <a:r>
              <a:rPr lang="es-MX" dirty="0">
                <a:hlinkClick r:id="rId4"/>
              </a:rPr>
              <a:t>https://www.nature.com/articles/s41580-019-0163-x?proof=t</a:t>
            </a:r>
            <a:endParaRPr lang="es-MX" dirty="0"/>
          </a:p>
          <a:p>
            <a:endParaRPr lang="es-MX" dirty="0"/>
          </a:p>
          <a:p>
            <a:r>
              <a:rPr lang="es-MX" sz="1200" b="0" i="0" kern="1200" dirty="0">
                <a:solidFill>
                  <a:schemeClr val="tx1"/>
                </a:solidFill>
                <a:effectLst/>
                <a:latin typeface="+mn-lt"/>
                <a:ea typeface="+mn-ea"/>
                <a:cs typeface="+mn-cs"/>
              </a:rPr>
              <a:t>Template-based modelling</a:t>
            </a:r>
          </a:p>
          <a:p>
            <a:r>
              <a:rPr lang="es-MX" sz="1200" b="0" i="0" kern="1200" dirty="0">
                <a:solidFill>
                  <a:schemeClr val="tx1"/>
                </a:solidFill>
                <a:effectLst/>
                <a:latin typeface="+mn-lt"/>
                <a:ea typeface="+mn-ea"/>
                <a:cs typeface="+mn-cs"/>
              </a:rPr>
              <a:t>The steps in standard template-based modelling include selection of a suitable structural template; alignment of the target sequence to the template structure; and molecular modelling to account for mutations, insertions and deletions present in the target–template alignment. Closely related templates can be detected by using single-sequence search methods such as BLAST</a:t>
            </a:r>
            <a:r>
              <a:rPr lang="es-MX" sz="1200" b="0" i="0" u="none" strike="noStrike" kern="1200" baseline="30000" dirty="0">
                <a:solidFill>
                  <a:schemeClr val="tx1"/>
                </a:solidFill>
                <a:effectLst/>
                <a:latin typeface="+mn-lt"/>
                <a:ea typeface="+mn-ea"/>
                <a:cs typeface="+mn-cs"/>
                <a:hlinkClick r:id="rId5" tooltip="Altschul, S. F. et al. Gapped BLAST and PSI-BLAST: a new generation of protein database search programs. Nucleic Acids Res. 25, 3389–3402 (1997)."/>
              </a:rPr>
              <a:t>28</a:t>
            </a:r>
            <a:r>
              <a:rPr lang="es-MX" sz="1200" b="0" i="0" kern="1200" dirty="0">
                <a:solidFill>
                  <a:schemeClr val="tx1"/>
                </a:solidFill>
                <a:effectLst/>
                <a:latin typeface="+mn-lt"/>
                <a:ea typeface="+mn-ea"/>
                <a:cs typeface="+mn-cs"/>
              </a:rPr>
              <a:t> to scan the PDB sequences. To detect more distantly related templates, a target sequence profile</a:t>
            </a:r>
            <a:r>
              <a:rPr lang="es-MX" sz="1200" b="0" i="0" u="none" strike="noStrike" kern="1200" baseline="30000" dirty="0">
                <a:solidFill>
                  <a:schemeClr val="tx1"/>
                </a:solidFill>
                <a:effectLst/>
                <a:latin typeface="+mn-lt"/>
                <a:ea typeface="+mn-ea"/>
                <a:cs typeface="+mn-cs"/>
                <a:hlinkClick r:id="rId6" tooltip="Eddy, S. R. Profile hidden Markov models. Bioinformatics 14, 755–763 (1998)."/>
              </a:rPr>
              <a:t>29</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7" tooltip="Remmert, M., Biegert, A., Hauser, A. &amp; Söding, J. HHblits: lightning-fast iterative protein sequence searching by HMM-HMM alignment. Nat. Methods 9, 173–175 (2011)."/>
              </a:rPr>
              <a:t>30</a:t>
            </a:r>
            <a:r>
              <a:rPr lang="es-MX" sz="1200" b="0" i="0" kern="1200" dirty="0">
                <a:solidFill>
                  <a:schemeClr val="tx1"/>
                </a:solidFill>
                <a:effectLst/>
                <a:latin typeface="+mn-lt"/>
                <a:ea typeface="+mn-ea"/>
                <a:cs typeface="+mn-cs"/>
              </a:rPr>
              <a:t> built from a multiple-sequence alignment can be used to scan a database of sequence profiles for proteins of known structure by profile–profile comparison</a:t>
            </a:r>
            <a:r>
              <a:rPr lang="es-MX" sz="1200" b="0" i="0" u="none" strike="noStrike" kern="1200" baseline="30000" dirty="0">
                <a:solidFill>
                  <a:schemeClr val="tx1"/>
                </a:solidFill>
                <a:effectLst/>
                <a:latin typeface="+mn-lt"/>
                <a:ea typeface="+mn-ea"/>
                <a:cs typeface="+mn-cs"/>
                <a:hlinkClick r:id="rId8" tooltip="Sadreyev, R. &amp; Grishin, N. COMPASS: a tool for comparison of multiple protein alignments with assessment of statistical significance. J. Mol. Biol. 326, 317–336 (2003)."/>
              </a:rPr>
              <a:t>31</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9" tooltip="Söding, J. Protein homology detection by HMM–HMM comparison. Bioinformatics 21, 951–960 (2005)."/>
              </a:rPr>
              <a:t>32</a:t>
            </a:r>
            <a:r>
              <a:rPr lang="es-MX" sz="1200" b="0" i="0" kern="1200" dirty="0">
                <a:solidFill>
                  <a:schemeClr val="tx1"/>
                </a:solidFill>
                <a:effectLst/>
                <a:latin typeface="+mn-lt"/>
                <a:ea typeface="+mn-ea"/>
                <a:cs typeface="+mn-cs"/>
              </a:rPr>
              <a:t> or can be matched to a library of structural templates to assess sequence–structure compatibility</a:t>
            </a:r>
            <a:r>
              <a:rPr lang="es-MX" sz="1200" b="0" i="0" u="none" strike="noStrike" kern="1200" baseline="30000" dirty="0">
                <a:solidFill>
                  <a:schemeClr val="tx1"/>
                </a:solidFill>
                <a:effectLst/>
                <a:latin typeface="+mn-lt"/>
                <a:ea typeface="+mn-ea"/>
                <a:cs typeface="+mn-cs"/>
                <a:hlinkClick r:id="rId10" tooltip="Bowie, J. U., Lüthy, R. &amp; Eisenberg, D. A method to identify protein sequences that fold into a known three-dimensional structure. Science 253, 164–170 (1991)."/>
              </a:rPr>
              <a:t>33</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1" tooltip="Jones, D. T., Taylor, W. R. &amp; Thornton, J. M. A new approach to protein fold recognition. Nature 358, 86–89 (1992)."/>
              </a:rPr>
              <a:t>34</a:t>
            </a:r>
            <a:r>
              <a:rPr lang="es-MX" sz="1200" b="0" i="0" kern="1200" dirty="0">
                <a:solidFill>
                  <a:schemeClr val="tx1"/>
                </a:solidFill>
                <a:effectLst/>
                <a:latin typeface="+mn-lt"/>
                <a:ea typeface="+mn-ea"/>
                <a:cs typeface="+mn-cs"/>
              </a:rPr>
              <a:t>. Template selection methods return an initial target–template alignment that can be adjusted manually, often in an iterative manner after model building. Given an alignment to a template, established tools</a:t>
            </a:r>
            <a:r>
              <a:rPr lang="es-MX" sz="1200" b="0" i="0" u="none" strike="noStrike" kern="1200" baseline="30000" dirty="0">
                <a:solidFill>
                  <a:schemeClr val="tx1"/>
                </a:solidFill>
                <a:effectLst/>
                <a:latin typeface="+mn-lt"/>
                <a:ea typeface="+mn-ea"/>
                <a:cs typeface="+mn-cs"/>
                <a:hlinkClick r:id="rId12" tooltip="Waterhouse, A. et al. SWISS-MODEL: homology modelling of protein structures and complexes. Nucleic Acids Res. 46, W296–W303 (2018)."/>
              </a:rPr>
              <a:t>35</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3" tooltip="Krivov, G. G., Shapovalov, M. V. &amp; Dunbrack, R. L. Improved prediction of protein side-chain conformations with SCWRL4. Proteins: Struct. Funct. Bioinf. 77, 778–795 (2009)."/>
              </a:rPr>
              <a:t>36</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4" tooltip="Webb, B. &amp; Sali, A. Protein structure modeling with MODELLER. Methods Mol. Biol. 1654, 39–54 (2017)."/>
              </a:rPr>
              <a:t>37</a:t>
            </a:r>
            <a:r>
              <a:rPr lang="es-MX" sz="1200" b="0" i="0" kern="1200" dirty="0">
                <a:solidFill>
                  <a:schemeClr val="tx1"/>
                </a:solidFill>
                <a:effectLst/>
                <a:latin typeface="+mn-lt"/>
                <a:ea typeface="+mn-ea"/>
                <a:cs typeface="+mn-cs"/>
              </a:rPr>
              <a:t> can be used to quickly construct molecular models of the target sequence by performing side-chain optimization only at mutated positions and by rebuilding the backbone around insertions and deletions. For target protein sequences that are only distantly related to proteins of known structure, more sophisticated approaches that rely on multiple templates and perform aggressive backbone conformational sampling may be required</a:t>
            </a:r>
            <a:r>
              <a:rPr lang="es-MX" sz="1200" b="0" i="0" u="none" strike="noStrike" kern="1200" baseline="30000" dirty="0">
                <a:solidFill>
                  <a:schemeClr val="tx1"/>
                </a:solidFill>
                <a:effectLst/>
                <a:latin typeface="+mn-lt"/>
                <a:ea typeface="+mn-ea"/>
                <a:cs typeface="+mn-cs"/>
                <a:hlinkClick r:id="rId14" tooltip="Webb, B. &amp; Sali, A. Protein structure modeling with MODELLER. Methods Mol. Biol. 1654, 39–54 (2017)."/>
              </a:rPr>
              <a:t>37</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5" tooltip="Yang, J. et al. The I-TASSER Suite: protein structure and function prediction. Nat. Methods 12, 7–8 (2015)."/>
              </a:rPr>
              <a:t>38</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6" tooltip="Song, Y. et al. High-resolution comparative modeling with RosettaCM. Structure 21, 1735–1742 (2013)."/>
              </a:rPr>
              <a:t>39</a:t>
            </a:r>
            <a:r>
              <a:rPr lang="es-MX" sz="1200" b="0" i="0" kern="1200" dirty="0">
                <a:solidFill>
                  <a:schemeClr val="tx1"/>
                </a:solidFill>
                <a:effectLst/>
                <a:latin typeface="+mn-lt"/>
                <a:ea typeface="+mn-ea"/>
                <a:cs typeface="+mn-cs"/>
              </a:rPr>
              <a:t>. Together with available crystal structures, template-based modelling approaches can provide structural information for roughly two-thirds of known protein families</a:t>
            </a:r>
            <a:r>
              <a:rPr lang="es-MX" sz="1200" b="0" i="0" u="none" strike="noStrike" kern="1200" baseline="30000" dirty="0">
                <a:solidFill>
                  <a:schemeClr val="tx1"/>
                </a:solidFill>
                <a:effectLst/>
                <a:latin typeface="+mn-lt"/>
                <a:ea typeface="+mn-ea"/>
                <a:cs typeface="+mn-cs"/>
                <a:hlinkClick r:id="rId17" tooltip="Ovchinnikov, S. et al. Protein structure determination using metagenome sequence data. Science 355, 294–298 (2017). This study shows that inclusion of sequence data from metagenomics triples the number of protein families for which accurate structural models can be built using folding simulations that incorporate covariation-derived residue–residue contact predictions.&#10;                        "/>
              </a:rPr>
              <a:t>40</a:t>
            </a:r>
            <a:r>
              <a:rPr lang="es-MX" sz="1200" b="0" i="0" kern="1200" dirty="0">
                <a:solidFill>
                  <a:schemeClr val="tx1"/>
                </a:solidFill>
                <a:effectLst/>
                <a:latin typeface="+mn-lt"/>
                <a:ea typeface="+mn-ea"/>
                <a:cs typeface="+mn-cs"/>
              </a:rPr>
              <a:t>.</a:t>
            </a:r>
          </a:p>
          <a:p>
            <a:r>
              <a:rPr lang="es-MX" sz="1200" b="0" i="0" kern="1200" dirty="0">
                <a:solidFill>
                  <a:schemeClr val="tx1"/>
                </a:solidFill>
                <a:effectLst/>
                <a:latin typeface="+mn-lt"/>
                <a:ea typeface="+mn-ea"/>
                <a:cs typeface="+mn-cs"/>
              </a:rPr>
              <a:t>Template-free modelling</a:t>
            </a:r>
          </a:p>
          <a:p>
            <a:r>
              <a:rPr lang="es-MX" sz="1200" b="0" i="0" kern="1200" dirty="0">
                <a:solidFill>
                  <a:schemeClr val="tx1"/>
                </a:solidFill>
                <a:effectLst/>
                <a:latin typeface="+mn-lt"/>
                <a:ea typeface="+mn-ea"/>
                <a:cs typeface="+mn-cs"/>
              </a:rPr>
              <a:t>Template-free modelling approaches can be applied to proteins without global structural similarity to a protein in the PDB. Lacking a structural template, these methods require a conformational sampling strategy for generating candidate models, as well as a ranking criterion by which native-like conformations can be selected. The structure prediction process without a template (Fig. </a:t>
            </a:r>
            <a:r>
              <a:rPr lang="es-MX" sz="1200" b="0" i="0" u="none" strike="noStrike" kern="1200" dirty="0">
                <a:solidFill>
                  <a:schemeClr val="tx1"/>
                </a:solidFill>
                <a:effectLst/>
                <a:latin typeface="+mn-lt"/>
                <a:ea typeface="+mn-ea"/>
                <a:cs typeface="+mn-cs"/>
                <a:hlinkClick r:id="rId18"/>
              </a:rPr>
              <a:t>2</a:t>
            </a:r>
            <a:r>
              <a:rPr lang="es-MX" sz="1200" b="0" i="0" kern="1200" dirty="0">
                <a:solidFill>
                  <a:schemeClr val="tx1"/>
                </a:solidFill>
                <a:effectLst/>
                <a:latin typeface="+mn-lt"/>
                <a:ea typeface="+mn-ea"/>
                <a:cs typeface="+mn-cs"/>
              </a:rPr>
              <a:t>) typically begins with the construction of a multiple-sequence alignment of the target protein and related sequences. The sequences of the target and its homologues are then used to predict local structural features, such as secondary structure and backbone torsion angles, and non-local features, such as residue–residue contacts or inter-residue distances across the polypeptide chain. These predicted features guide the process of building 3D models of the target protein structure, which are then refined, ranked and compared with one another to select the final predictions.</a:t>
            </a:r>
          </a:p>
          <a:p>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3</a:t>
            </a:fld>
            <a:endParaRPr lang="es-MX"/>
          </a:p>
        </p:txBody>
      </p:sp>
    </p:spTree>
    <p:extLst>
      <p:ext uri="{BB962C8B-B14F-4D97-AF65-F5344CB8AC3E}">
        <p14:creationId xmlns:p14="http://schemas.microsoft.com/office/powerpoint/2010/main" val="3993029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Template-free modelling</a:t>
            </a:r>
          </a:p>
          <a:p>
            <a:r>
              <a:rPr lang="es-MX" dirty="0"/>
              <a:t>Template-free modelling approaches can be applied to proteins without global structural similarity to a protein in the PDB. Lacking a structural template, these methods require a conformational sampling strategy for generating candidate models, as well as a ranking criterion by which native-like conformations can be selected. The structure prediction process without a template (Fig. 2) typically begins with the construction of a multiple-sequence alignment of the target protein and related sequences. The sequences of the target and its homologues are then used to predict local structural features, such as secondary structure and backbone torsion angles, and non-local features, such as residue–residue contacts or inter-residue distances across the polypeptide chain. These predicted features guide the process of building 3D models of the target protein structure, which are then refined, ranked and compared with one another to select the final predictions.</a:t>
            </a:r>
          </a:p>
          <a:p>
            <a:endParaRPr lang="es-MX" dirty="0"/>
          </a:p>
          <a:p>
            <a:endParaRPr lang="es-MX" dirty="0"/>
          </a:p>
          <a:p>
            <a:r>
              <a:rPr lang="es-MX" sz="1200" b="0" i="0" kern="1200" dirty="0">
                <a:solidFill>
                  <a:schemeClr val="tx1"/>
                </a:solidFill>
                <a:effectLst/>
                <a:latin typeface="+mn-lt"/>
                <a:ea typeface="+mn-ea"/>
                <a:cs typeface="+mn-cs"/>
              </a:rPr>
              <a:t>An accurate multiple-sequence alignment between the target protein and its sequence homologues contains valuable information on the amino acid variation between the homologous sequences, including correlated patterns of sequence changes occurring at different positions (the green and yellow stars highlight pairs of alignment columns displaying amino acid charge and size swapping, respectively) (</a:t>
            </a:r>
            <a:r>
              <a:rPr lang="es-MX" sz="1200" b="1" i="0" kern="1200" dirty="0">
                <a:solidFill>
                  <a:schemeClr val="tx1"/>
                </a:solidFill>
                <a:effectLst/>
                <a:latin typeface="+mn-lt"/>
                <a:ea typeface="+mn-ea"/>
                <a:cs typeface="+mn-cs"/>
              </a:rPr>
              <a:t>step 1</a:t>
            </a:r>
            <a:r>
              <a:rPr lang="es-MX" sz="1200" b="0" i="0" kern="1200" dirty="0">
                <a:solidFill>
                  <a:schemeClr val="tx1"/>
                </a:solidFill>
                <a:effectLst/>
                <a:latin typeface="+mn-lt"/>
                <a:ea typeface="+mn-ea"/>
                <a:cs typeface="+mn-cs"/>
              </a:rPr>
              <a:t>). The target sequence and the multiple-sequence alignment form the basis for predictions of local backbone structure, including torsion angles (phi and psi predictions are shown, with red error bars indicating uncertainty) and secondary structure (</a:t>
            </a:r>
            <a:r>
              <a:rPr lang="es-MX" sz="1200" b="1" i="0" kern="1200" dirty="0">
                <a:solidFill>
                  <a:schemeClr val="tx1"/>
                </a:solidFill>
                <a:effectLst/>
                <a:latin typeface="+mn-lt"/>
                <a:ea typeface="+mn-ea"/>
                <a:cs typeface="+mn-cs"/>
              </a:rPr>
              <a:t>step 2</a:t>
            </a:r>
            <a:r>
              <a:rPr lang="es-MX" sz="1200" b="0" i="0" kern="1200" dirty="0">
                <a:solidFill>
                  <a:schemeClr val="tx1"/>
                </a:solidFill>
                <a:effectLst/>
                <a:latin typeface="+mn-lt"/>
                <a:ea typeface="+mn-ea"/>
                <a:cs typeface="+mn-cs"/>
              </a:rPr>
              <a:t>; </a:t>
            </a:r>
            <a:r>
              <a:rPr lang="es-MX" sz="1200" b="0" i="0" u="none" strike="noStrike" kern="1200" dirty="0">
                <a:solidFill>
                  <a:schemeClr val="tx1"/>
                </a:solidFill>
                <a:effectLst/>
                <a:latin typeface="+mn-lt"/>
                <a:ea typeface="+mn-ea"/>
                <a:cs typeface="+mn-cs"/>
                <a:hlinkClick r:id="rId3"/>
              </a:rPr>
              <a:t>PSIPRED</a:t>
            </a:r>
            <a:r>
              <a:rPr lang="es-MX" sz="1200" b="0" i="0" u="none" strike="noStrike" kern="1200" baseline="30000" dirty="0">
                <a:solidFill>
                  <a:schemeClr val="tx1"/>
                </a:solidFill>
                <a:effectLst/>
                <a:latin typeface="+mn-lt"/>
                <a:ea typeface="+mn-ea"/>
                <a:cs typeface="+mn-cs"/>
                <a:hlinkClick r:id="rId4" tooltip="Jones, D. T. Protein secondary structure prediction based on position-specific scoring matrices. J. Mol. Biol. 292, 195–202 (1999)."/>
              </a:rPr>
              <a:t>67</a:t>
            </a:r>
            <a:r>
              <a:rPr lang="es-MX" sz="1200" b="0" i="0" kern="1200" dirty="0">
                <a:solidFill>
                  <a:schemeClr val="tx1"/>
                </a:solidFill>
                <a:effectLst/>
                <a:latin typeface="+mn-lt"/>
                <a:ea typeface="+mn-ea"/>
                <a:cs typeface="+mn-cs"/>
              </a:rPr>
              <a:t> predictions are shown). Libraries of backbone fragments taken from proteins predicted to have similar local structures can also be assembled for use in model building. The multiple-sequence alignment can be used to predict residue pairs likely to be in spatial contact on the basis of observation of correlated mutations in pairs of alignment columns (</a:t>
            </a:r>
            <a:r>
              <a:rPr lang="es-MX" sz="1200" b="1" i="0" kern="1200" dirty="0">
                <a:solidFill>
                  <a:schemeClr val="tx1"/>
                </a:solidFill>
                <a:effectLst/>
                <a:latin typeface="+mn-lt"/>
                <a:ea typeface="+mn-ea"/>
                <a:cs typeface="+mn-cs"/>
              </a:rPr>
              <a:t>step 3</a:t>
            </a:r>
            <a:r>
              <a:rPr lang="es-MX" sz="1200" b="0" i="0" kern="1200" dirty="0">
                <a:solidFill>
                  <a:schemeClr val="tx1"/>
                </a:solidFill>
                <a:effectLst/>
                <a:latin typeface="+mn-lt"/>
                <a:ea typeface="+mn-ea"/>
                <a:cs typeface="+mn-cs"/>
              </a:rPr>
              <a:t>). These predictions of local structure and residue contacts guide 3D model building with techniques such as gradient-based optimization, distance geometry or fragment assembly (</a:t>
            </a:r>
            <a:r>
              <a:rPr lang="es-MX" sz="1200" b="1" i="0" kern="1200" dirty="0">
                <a:solidFill>
                  <a:schemeClr val="tx1"/>
                </a:solidFill>
                <a:effectLst/>
                <a:latin typeface="+mn-lt"/>
                <a:ea typeface="+mn-ea"/>
                <a:cs typeface="+mn-cs"/>
              </a:rPr>
              <a:t>step 4</a:t>
            </a:r>
            <a:r>
              <a:rPr lang="es-MX" sz="1200" b="0" i="0" kern="1200" dirty="0">
                <a:solidFill>
                  <a:schemeClr val="tx1"/>
                </a:solidFill>
                <a:effectLst/>
                <a:latin typeface="+mn-lt"/>
                <a:ea typeface="+mn-ea"/>
                <a:cs typeface="+mn-cs"/>
              </a:rPr>
              <a:t>; snapshots from a </a:t>
            </a:r>
            <a:r>
              <a:rPr lang="es-MX" sz="1200" b="0" i="0" u="none" strike="noStrike" kern="1200" dirty="0">
                <a:solidFill>
                  <a:schemeClr val="tx1"/>
                </a:solidFill>
                <a:effectLst/>
                <a:latin typeface="+mn-lt"/>
                <a:ea typeface="+mn-ea"/>
                <a:cs typeface="+mn-cs"/>
                <a:hlinkClick r:id="rId5"/>
              </a:rPr>
              <a:t>Rosetta</a:t>
            </a:r>
            <a:r>
              <a:rPr lang="es-MX" sz="1200" b="0" i="0" u="none" strike="noStrike" kern="1200" baseline="30000" dirty="0">
                <a:solidFill>
                  <a:schemeClr val="tx1"/>
                </a:solidFill>
                <a:effectLst/>
                <a:latin typeface="+mn-lt"/>
                <a:ea typeface="+mn-ea"/>
                <a:cs typeface="+mn-cs"/>
                <a:hlinkClick r:id="rId6" tooltip="Simons, K. T., Kooperberg, C., Huang, E. &amp; Baker, D. Assembly of protein tertiary structures from fragments with similar local sequences using simulated annealing and Bayesian scoring functions. J. Mol. Biol. 268, 209–225 (1997)."/>
              </a:rPr>
              <a:t>42</a:t>
            </a:r>
            <a:r>
              <a:rPr lang="es-MX" sz="1200" b="0" i="0" kern="1200" dirty="0">
                <a:solidFill>
                  <a:schemeClr val="tx1"/>
                </a:solidFill>
                <a:effectLst/>
                <a:latin typeface="+mn-lt"/>
                <a:ea typeface="+mn-ea"/>
                <a:cs typeface="+mn-cs"/>
              </a:rPr>
              <a:t> fragment assembly trajectory are shown). Initial 3D models are typically built with a reduced representation and a coarse-grained energy function; to better determine near-native predictions, these models are refined with an all-atom energy function and compared with one another to identify clusters of similar low-energy conformations, from which representative models are chosen as the final predictions (</a:t>
            </a:r>
            <a:r>
              <a:rPr lang="es-MX" sz="1200" b="1" i="0" kern="1200" dirty="0">
                <a:solidFill>
                  <a:schemeClr val="tx1"/>
                </a:solidFill>
                <a:effectLst/>
                <a:latin typeface="+mn-lt"/>
                <a:ea typeface="+mn-ea"/>
                <a:cs typeface="+mn-cs"/>
              </a:rPr>
              <a:t>step 5</a:t>
            </a:r>
            <a:r>
              <a:rPr lang="es-MX" sz="1200" b="0" i="0" kern="1200" dirty="0">
                <a:solidFill>
                  <a:schemeClr val="tx1"/>
                </a:solidFill>
                <a:effectLst/>
                <a:latin typeface="+mn-lt"/>
                <a:ea typeface="+mn-ea"/>
                <a:cs typeface="+mn-cs"/>
              </a:rPr>
              <a:t>; a 2D principal-component projection of the space of refined models is shown, in which each dot represents a single model).</a:t>
            </a:r>
          </a:p>
          <a:p>
            <a:endParaRPr lang="es-MX" dirty="0"/>
          </a:p>
          <a:p>
            <a:r>
              <a:rPr lang="es-MX" dirty="0">
                <a:hlinkClick r:id="rId7"/>
              </a:rPr>
              <a:t>https://www.nature.com/articles/d41586-019-01357-6</a:t>
            </a:r>
            <a:endParaRPr lang="es-MX" dirty="0"/>
          </a:p>
          <a:p>
            <a:endParaRPr lang="es-MX" dirty="0"/>
          </a:p>
          <a:p>
            <a:endParaRPr lang="es-MX" dirty="0"/>
          </a:p>
          <a:p>
            <a:r>
              <a:rPr lang="es-MX" dirty="0"/>
              <a:t>Kryshtafoych CASP 2019prot.25823.pdf</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By definition, all free modeling targets are cases where no tem- plate structure can be easily detected from sequence. But there may nevertheless be similar folds already known. An alternative approach to using predicted contacts as restraints is to survey a library of known structures, assessing which, if any, are most compatible with the contact set. Figure S3 shows the dependency of backbone accu- racy on the nearness of structural templates. Both CASP 12 and 13 show clear dependency, but it is substantially reduced in CASP13, suggesting that template searches were less competitive with folding algorithms, probably because greater contact accuracy and the use of more general inter-residue distance prediction made the latter approach more effective.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br>
              <a:rPr lang="es-MX" dirty="0"/>
            </a:br>
            <a:r>
              <a:rPr lang="es-MX" sz="1200" kern="1200" dirty="0">
                <a:solidFill>
                  <a:schemeClr val="tx1"/>
                </a:solidFill>
                <a:effectLst/>
                <a:latin typeface="+mn-lt"/>
                <a:ea typeface="+mn-ea"/>
                <a:cs typeface="+mn-cs"/>
              </a:rPr>
              <a:t>The major progress in modeling domains and monomeric proteins without direct use of a structural template is a very significant break- through: for these proteins, the long-standing problem of “protein folding” (generating a model with the correct topology) is essentially solved, albeit it in way that early work in the field never imagined. An alignment with of at least a few dozen sequences is usually needed for the methods to work, but most protein families are now that large. Success with topology prediction has increased focus on the remaining problems—we are still a long way from the accuracy of X- ray structures or from enabling structure-based drug design, and more complex structures are the norm in biology. CASP already has well- established categories in the relevant areas, particularly refinement and protein assemblies, and as already noted it will be exciting to see what impact deep learning and related approaches have on those. Other areas, such as conformational change in response to ligand binding and environmental conditions, remain future challenges.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kern="1200" dirty="0">
              <a:solidFill>
                <a:schemeClr val="tx1"/>
              </a:solidFill>
              <a:effectLst/>
              <a:latin typeface="+mn-lt"/>
              <a:ea typeface="+mn-ea"/>
              <a:cs typeface="+mn-cs"/>
            </a:endParaRPr>
          </a:p>
          <a:p>
            <a:r>
              <a:rPr lang="es-MX" sz="1200" b="1" kern="1200" dirty="0">
                <a:solidFill>
                  <a:schemeClr val="tx1"/>
                </a:solidFill>
                <a:effectLst/>
                <a:latin typeface="+mn-lt"/>
                <a:ea typeface="+mn-ea"/>
                <a:cs typeface="+mn-cs"/>
              </a:rPr>
              <a:t>Protein structure prediction </a:t>
            </a:r>
            <a:endParaRPr lang="es-MX" dirty="0"/>
          </a:p>
          <a:p>
            <a:r>
              <a:rPr lang="es-MX" sz="1200" kern="1200" dirty="0">
                <a:solidFill>
                  <a:schemeClr val="tx1"/>
                </a:solidFill>
                <a:effectLst/>
                <a:latin typeface="+mn-lt"/>
                <a:ea typeface="+mn-ea"/>
                <a:cs typeface="+mn-cs"/>
              </a:rPr>
              <a:t>There are two general approaches to predicting the structure of a protein of interest (the ‘target’): template-based modelling, in which the previously determined structure of a related protein is used to model the unknown structure of the target; and template-free modelling, which does not rely on global similarity to a structure in the PDB and hence can be applied to proteins with novel folds. Historically, the methods applied in these two approaches have been quite distinct, with template-based modelling focusing on detection of, and alignment to, a related protein of known structure, and template-free modelling relying on large-scale conformational sampling and application of physics-based energy functions. Recently, however, the line between these approaches has begun to blur, as template-based methods incorporate energy-guided model refinement, and template-free methods employ machine learning and fragment-based sampling approaches to exploit information in the structural database (though template-based methods still retain an increased accuracy for targets with detectable sequence similarity to the entries in the PDB). Here we provide a brief introduction to template-based modelling methods, and then turn to template-free modelling and describe recent developments in this area.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4</a:t>
            </a:fld>
            <a:endParaRPr lang="es-MX"/>
          </a:p>
        </p:txBody>
      </p:sp>
    </p:spTree>
    <p:extLst>
      <p:ext uri="{BB962C8B-B14F-4D97-AF65-F5344CB8AC3E}">
        <p14:creationId xmlns:p14="http://schemas.microsoft.com/office/powerpoint/2010/main" val="33801273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b="0" i="0" kern="1200" dirty="0">
                <a:solidFill>
                  <a:schemeClr val="tx1"/>
                </a:solidFill>
                <a:effectLst/>
                <a:latin typeface="+mn-lt"/>
                <a:ea typeface="+mn-ea"/>
                <a:cs typeface="+mn-cs"/>
              </a:rPr>
              <a:t>Template-based modelling</a:t>
            </a:r>
          </a:p>
          <a:p>
            <a:r>
              <a:rPr lang="es-MX" sz="1200" b="0" i="0" kern="1200" dirty="0">
                <a:solidFill>
                  <a:schemeClr val="tx1"/>
                </a:solidFill>
                <a:effectLst/>
                <a:latin typeface="+mn-lt"/>
                <a:ea typeface="+mn-ea"/>
                <a:cs typeface="+mn-cs"/>
              </a:rPr>
              <a:t>The steps in standard template-based modelling include selection of a suitable structural template; alignment of the target sequence to the template structure; and molecular modelling to account for mutations, insertions and deletions present in the target–template alignment. Closely related templates can be detected by using single-sequence search methods such as BLAST</a:t>
            </a:r>
            <a:r>
              <a:rPr lang="es-MX" sz="1200" b="0" i="0" u="none" strike="noStrike" kern="1200" baseline="30000" dirty="0">
                <a:solidFill>
                  <a:schemeClr val="tx1"/>
                </a:solidFill>
                <a:effectLst/>
                <a:latin typeface="+mn-lt"/>
                <a:ea typeface="+mn-ea"/>
                <a:cs typeface="+mn-cs"/>
                <a:hlinkClick r:id="rId3" tooltip="Altschul, S. F. et al. Gapped BLAST and PSI-BLAST: a new generation of protein database search programs. Nucleic Acids Res. 25, 3389–3402 (1997)."/>
              </a:rPr>
              <a:t>28</a:t>
            </a:r>
            <a:r>
              <a:rPr lang="es-MX" sz="1200" b="0" i="0" kern="1200" dirty="0">
                <a:solidFill>
                  <a:schemeClr val="tx1"/>
                </a:solidFill>
                <a:effectLst/>
                <a:latin typeface="+mn-lt"/>
                <a:ea typeface="+mn-ea"/>
                <a:cs typeface="+mn-cs"/>
              </a:rPr>
              <a:t> to scan the PDB sequences. To detect more distantly related templates, a target sequence profile</a:t>
            </a:r>
            <a:r>
              <a:rPr lang="es-MX" sz="1200" b="0" i="0" u="none" strike="noStrike" kern="1200" baseline="30000" dirty="0">
                <a:solidFill>
                  <a:schemeClr val="tx1"/>
                </a:solidFill>
                <a:effectLst/>
                <a:latin typeface="+mn-lt"/>
                <a:ea typeface="+mn-ea"/>
                <a:cs typeface="+mn-cs"/>
                <a:hlinkClick r:id="rId4" tooltip="Eddy, S. R. Profile hidden Markov models. Bioinformatics 14, 755–763 (1998)."/>
              </a:rPr>
              <a:t>29</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5" tooltip="Remmert, M., Biegert, A., Hauser, A. &amp; Söding, J. HHblits: lightning-fast iterative protein sequence searching by HMM-HMM alignment. Nat. Methods 9, 173–175 (2011)."/>
              </a:rPr>
              <a:t>30</a:t>
            </a:r>
            <a:r>
              <a:rPr lang="es-MX" sz="1200" b="0" i="0" kern="1200" dirty="0">
                <a:solidFill>
                  <a:schemeClr val="tx1"/>
                </a:solidFill>
                <a:effectLst/>
                <a:latin typeface="+mn-lt"/>
                <a:ea typeface="+mn-ea"/>
                <a:cs typeface="+mn-cs"/>
              </a:rPr>
              <a:t> built from a multiple-sequence alignment can be used to scan a database of sequence profiles for proteins of known structure by profile–profile comparison</a:t>
            </a:r>
            <a:r>
              <a:rPr lang="es-MX" sz="1200" b="0" i="0" u="none" strike="noStrike" kern="1200" baseline="30000" dirty="0">
                <a:solidFill>
                  <a:schemeClr val="tx1"/>
                </a:solidFill>
                <a:effectLst/>
                <a:latin typeface="+mn-lt"/>
                <a:ea typeface="+mn-ea"/>
                <a:cs typeface="+mn-cs"/>
                <a:hlinkClick r:id="rId6" tooltip="Sadreyev, R. &amp; Grishin, N. COMPASS: a tool for comparison of multiple protein alignments with assessment of statistical significance. J. Mol. Biol. 326, 317–336 (2003)."/>
              </a:rPr>
              <a:t>31</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7" tooltip="Söding, J. Protein homology detection by HMM–HMM comparison. Bioinformatics 21, 951–960 (2005)."/>
              </a:rPr>
              <a:t>32</a:t>
            </a:r>
            <a:r>
              <a:rPr lang="es-MX" sz="1200" b="0" i="0" kern="1200" dirty="0">
                <a:solidFill>
                  <a:schemeClr val="tx1"/>
                </a:solidFill>
                <a:effectLst/>
                <a:latin typeface="+mn-lt"/>
                <a:ea typeface="+mn-ea"/>
                <a:cs typeface="+mn-cs"/>
              </a:rPr>
              <a:t> or can be matched to a library of structural templates to assess sequence–structure compatibility</a:t>
            </a:r>
            <a:r>
              <a:rPr lang="es-MX" sz="1200" b="0" i="0" u="none" strike="noStrike" kern="1200" baseline="30000" dirty="0">
                <a:solidFill>
                  <a:schemeClr val="tx1"/>
                </a:solidFill>
                <a:effectLst/>
                <a:latin typeface="+mn-lt"/>
                <a:ea typeface="+mn-ea"/>
                <a:cs typeface="+mn-cs"/>
                <a:hlinkClick r:id="rId8" tooltip="Bowie, J. U., Lüthy, R. &amp; Eisenberg, D. A method to identify protein sequences that fold into a known three-dimensional structure. Science 253, 164–170 (1991)."/>
              </a:rPr>
              <a:t>33</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9" tooltip="Jones, D. T., Taylor, W. R. &amp; Thornton, J. M. A new approach to protein fold recognition. Nature 358, 86–89 (1992)."/>
              </a:rPr>
              <a:t>34</a:t>
            </a:r>
            <a:r>
              <a:rPr lang="es-MX" sz="1200" b="0" i="0" kern="1200" dirty="0">
                <a:solidFill>
                  <a:schemeClr val="tx1"/>
                </a:solidFill>
                <a:effectLst/>
                <a:latin typeface="+mn-lt"/>
                <a:ea typeface="+mn-ea"/>
                <a:cs typeface="+mn-cs"/>
              </a:rPr>
              <a:t>. Template selection methods return an initial target–template alignment that can be adjusted manually, often in an iterative manner after model building. Given an alignment to a template, established tools</a:t>
            </a:r>
            <a:r>
              <a:rPr lang="es-MX" sz="1200" b="0" i="0" u="none" strike="noStrike" kern="1200" baseline="30000" dirty="0">
                <a:solidFill>
                  <a:schemeClr val="tx1"/>
                </a:solidFill>
                <a:effectLst/>
                <a:latin typeface="+mn-lt"/>
                <a:ea typeface="+mn-ea"/>
                <a:cs typeface="+mn-cs"/>
                <a:hlinkClick r:id="rId10" tooltip="Waterhouse, A. et al. SWISS-MODEL: homology modelling of protein structures and complexes. Nucleic Acids Res. 46, W296–W303 (2018)."/>
              </a:rPr>
              <a:t>35</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1" tooltip="Krivov, G. G., Shapovalov, M. V. &amp; Dunbrack, R. L. Improved prediction of protein side-chain conformations with SCWRL4. Proteins: Struct. Funct. Bioinf. 77, 778–795 (2009)."/>
              </a:rPr>
              <a:t>36</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2" tooltip="Webb, B. &amp; Sali, A. Protein structure modeling with MODELLER. Methods Mol. Biol. 1654, 39–54 (2017)."/>
              </a:rPr>
              <a:t>37</a:t>
            </a:r>
            <a:r>
              <a:rPr lang="es-MX" sz="1200" b="0" i="0" kern="1200" dirty="0">
                <a:solidFill>
                  <a:schemeClr val="tx1"/>
                </a:solidFill>
                <a:effectLst/>
                <a:latin typeface="+mn-lt"/>
                <a:ea typeface="+mn-ea"/>
                <a:cs typeface="+mn-cs"/>
              </a:rPr>
              <a:t> can be used to quickly construct molecular models of the target sequence by performing side-chain optimization only at mutated positions and by rebuilding the backbone around insertions and deletions. For target protein sequences that are only distantly related to proteins of known structure, more sophisticated approaches that rely on multiple templates and perform aggressive backbone conformational sampling may be required</a:t>
            </a:r>
            <a:r>
              <a:rPr lang="es-MX" sz="1200" b="0" i="0" u="none" strike="noStrike" kern="1200" baseline="30000" dirty="0">
                <a:solidFill>
                  <a:schemeClr val="tx1"/>
                </a:solidFill>
                <a:effectLst/>
                <a:latin typeface="+mn-lt"/>
                <a:ea typeface="+mn-ea"/>
                <a:cs typeface="+mn-cs"/>
                <a:hlinkClick r:id="rId12" tooltip="Webb, B. &amp; Sali, A. Protein structure modeling with MODELLER. Methods Mol. Biol. 1654, 39–54 (2017)."/>
              </a:rPr>
              <a:t>37</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3" tooltip="Yang, J. et al. The I-TASSER Suite: protein structure and function prediction. Nat. Methods 12, 7–8 (2015)."/>
              </a:rPr>
              <a:t>38</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4" tooltip="Song, Y. et al. High-resolution comparative modeling with RosettaCM. Structure 21, 1735–1742 (2013)."/>
              </a:rPr>
              <a:t>39</a:t>
            </a:r>
            <a:r>
              <a:rPr lang="es-MX" sz="1200" b="0" i="0" kern="1200" dirty="0">
                <a:solidFill>
                  <a:schemeClr val="tx1"/>
                </a:solidFill>
                <a:effectLst/>
                <a:latin typeface="+mn-lt"/>
                <a:ea typeface="+mn-ea"/>
                <a:cs typeface="+mn-cs"/>
              </a:rPr>
              <a:t>. Together with available crystal structures, template-based modelling approaches can provide structural information for roughly two-thirds of known protein families</a:t>
            </a:r>
            <a:r>
              <a:rPr lang="es-MX" sz="1200" b="0" i="0" u="none" strike="noStrike" kern="1200" baseline="30000" dirty="0">
                <a:solidFill>
                  <a:schemeClr val="tx1"/>
                </a:solidFill>
                <a:effectLst/>
                <a:latin typeface="+mn-lt"/>
                <a:ea typeface="+mn-ea"/>
                <a:cs typeface="+mn-cs"/>
                <a:hlinkClick r:id="rId15" tooltip="Ovchinnikov, S. et al. Protein structure determination using metagenome sequence data. Science 355, 294–298 (2017). This study shows that inclusion of sequence data from metagenomics triples the number of protein families for which accurate structural models can be built using folding simulations that incorporate covariation-derived residue–residue contact predictions.&#10;                        "/>
              </a:rPr>
              <a:t>40</a:t>
            </a:r>
            <a:r>
              <a:rPr lang="es-MX"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Typically, structure templates do not provide complete coverage of a target structure, and overall accuracy depends not only on the appropriateness of the templates but also on modeling of regions with no template. As Figure 7 shows, by this measure, there was modest </a:t>
            </a:r>
            <a:endParaRPr lang="es-MX" dirty="0"/>
          </a:p>
          <a:p>
            <a:r>
              <a:rPr lang="es-ES" dirty="0"/>
              <a:t>  </a:t>
            </a:r>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5</a:t>
            </a:fld>
            <a:endParaRPr lang="es-MX"/>
          </a:p>
        </p:txBody>
      </p:sp>
    </p:spTree>
    <p:extLst>
      <p:ext uri="{BB962C8B-B14F-4D97-AF65-F5344CB8AC3E}">
        <p14:creationId xmlns:p14="http://schemas.microsoft.com/office/powerpoint/2010/main" val="1455815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hlinkClick r:id="rId3"/>
              </a:rPr>
              <a:t>https://www.predictioncenter.org/casp13/zscores_final.cgi?model_type=first&amp;gr_type=server_only</a:t>
            </a:r>
            <a:r>
              <a:rPr lang="es-MX" dirty="0"/>
              <a:t>!!!!!!</a:t>
            </a:r>
          </a:p>
          <a:p>
            <a:endParaRPr lang="es-MX" sz="1200" b="0" i="0" u="sng" kern="1200" dirty="0">
              <a:solidFill>
                <a:schemeClr val="tx1"/>
              </a:solidFill>
              <a:effectLst/>
              <a:latin typeface="+mn-lt"/>
              <a:ea typeface="+mn-ea"/>
              <a:cs typeface="+mn-cs"/>
              <a:hlinkClick r:id="rId4"/>
            </a:endParaRPr>
          </a:p>
          <a:p>
            <a:r>
              <a:rPr lang="es-MX" sz="1200" b="0" i="0" u="sng" kern="1200" dirty="0">
                <a:solidFill>
                  <a:schemeClr val="tx1"/>
                </a:solidFill>
                <a:effectLst/>
                <a:latin typeface="+mn-lt"/>
                <a:ea typeface="+mn-ea"/>
                <a:cs typeface="+mn-cs"/>
                <a:hlinkClick r:id="rId4"/>
              </a:rPr>
              <a:t>Huge field developing rapidly (deborha)</a:t>
            </a:r>
          </a:p>
          <a:p>
            <a:r>
              <a:rPr lang="es-MX" sz="1200" b="0" i="0" u="sng" kern="1200" dirty="0">
                <a:solidFill>
                  <a:schemeClr val="tx1"/>
                </a:solidFill>
                <a:effectLst/>
                <a:latin typeface="+mn-lt"/>
                <a:ea typeface="+mn-ea"/>
                <a:cs typeface="+mn-cs"/>
                <a:hlinkClick r:id="rId4"/>
              </a:rPr>
              <a:t>The Critical Assessment of Structure Prediction (CASP)</a:t>
            </a:r>
            <a:r>
              <a:rPr lang="es-MX" sz="1200" b="0" i="0" kern="1200" dirty="0">
                <a:solidFill>
                  <a:schemeClr val="tx1"/>
                </a:solidFill>
                <a:effectLst/>
                <a:latin typeface="+mn-lt"/>
                <a:ea typeface="+mn-ea"/>
                <a:cs typeface="+mn-cs"/>
              </a:rPr>
              <a:t> is a community-wide experiment, which designs to benchmark the state-of-the-art of protein structure prediction in </a:t>
            </a:r>
          </a:p>
          <a:p>
            <a:endParaRPr lang="es-MX"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This brief introduction to the protein folding problem would not be complete without a reference to CASP (Critical Assessment of protein Structure Prediction, </a:t>
            </a:r>
            <a:r>
              <a:rPr lang="es-MX" sz="1200" i="1" kern="1200" dirty="0">
                <a:solidFill>
                  <a:schemeClr val="tx1"/>
                </a:solidFill>
                <a:effectLst/>
                <a:latin typeface="+mn-lt"/>
                <a:ea typeface="+mn-ea"/>
                <a:cs typeface="+mn-cs"/>
              </a:rPr>
              <a:t>http:// predictioncenter.org/</a:t>
            </a:r>
            <a:r>
              <a:rPr lang="es-MX" sz="1200" kern="1200" dirty="0">
                <a:solidFill>
                  <a:schemeClr val="tx1"/>
                </a:solidFill>
                <a:effectLst/>
                <a:latin typeface="+mn-lt"/>
                <a:ea typeface="+mn-ea"/>
                <a:cs typeface="+mn-cs"/>
              </a:rPr>
              <a:t>), a project aimed at monitoring progress in computerized protein structure prediction tools. </a:t>
            </a:r>
            <a:endParaRPr lang="es-MX" dirty="0"/>
          </a:p>
          <a:p>
            <a:r>
              <a:rPr lang="es-MX" sz="1200" b="0" i="0" kern="1200" dirty="0">
                <a:solidFill>
                  <a:schemeClr val="tx1"/>
                </a:solidFill>
                <a:effectLst/>
                <a:latin typeface="+mn-lt"/>
                <a:ea typeface="+mn-ea"/>
                <a:cs typeface="+mn-cs"/>
              </a:rPr>
              <a:t>Modeling proteins with no or marginal similarity to existing structures (</a:t>
            </a:r>
            <a:r>
              <a:rPr lang="es-MX" sz="1200" b="0" i="1" kern="1200" dirty="0">
                <a:solidFill>
                  <a:schemeClr val="tx1"/>
                </a:solidFill>
                <a:effectLst/>
                <a:latin typeface="+mn-lt"/>
                <a:ea typeface="+mn-ea"/>
                <a:cs typeface="+mn-cs"/>
              </a:rPr>
              <a:t>ab initio, new fold, non-template</a:t>
            </a:r>
            <a:r>
              <a:rPr lang="es-MX" sz="1200" b="0" i="0" kern="1200" dirty="0">
                <a:solidFill>
                  <a:schemeClr val="tx1"/>
                </a:solidFill>
                <a:effectLst/>
                <a:latin typeface="+mn-lt"/>
                <a:ea typeface="+mn-ea"/>
                <a:cs typeface="+mn-cs"/>
              </a:rPr>
              <a:t> or </a:t>
            </a:r>
            <a:r>
              <a:rPr lang="es-MX" sz="1200" b="0" i="1" kern="1200" dirty="0">
                <a:solidFill>
                  <a:schemeClr val="tx1"/>
                </a:solidFill>
                <a:effectLst/>
                <a:latin typeface="+mn-lt"/>
                <a:ea typeface="+mn-ea"/>
                <a:cs typeface="+mn-cs"/>
              </a:rPr>
              <a:t>free</a:t>
            </a:r>
            <a:r>
              <a:rPr lang="es-MX" sz="1200" b="0" i="0" kern="1200" dirty="0">
                <a:solidFill>
                  <a:schemeClr val="tx1"/>
                </a:solidFill>
                <a:effectLst/>
                <a:latin typeface="+mn-lt"/>
                <a:ea typeface="+mn-ea"/>
                <a:cs typeface="+mn-cs"/>
              </a:rPr>
              <a:t> modeling) is the most challenging task in tertiary structure prediction</a:t>
            </a:r>
            <a:endParaRPr lang="es-MX" dirty="0"/>
          </a:p>
          <a:p>
            <a:endParaRPr lang="es-MX" dirty="0"/>
          </a:p>
          <a:p>
            <a:r>
              <a:rPr lang="es-MX" sz="1200" b="0" i="0" kern="1200" dirty="0">
                <a:solidFill>
                  <a:schemeClr val="tx1"/>
                </a:solidFill>
                <a:effectLst/>
                <a:latin typeface="+mn-lt"/>
                <a:ea typeface="+mn-ea"/>
                <a:cs typeface="+mn-cs"/>
              </a:rPr>
              <a:t>While CASP11 saw the advent of evolutionary couplings in contact pre-</a:t>
            </a:r>
          </a:p>
          <a:p>
            <a:r>
              <a:rPr lang="es-MX" sz="1200" b="0" i="0" kern="1200" dirty="0">
                <a:solidFill>
                  <a:schemeClr val="tx1"/>
                </a:solidFill>
                <a:effectLst/>
                <a:latin typeface="+mn-lt"/>
                <a:ea typeface="+mn-ea"/>
                <a:cs typeface="+mn-cs"/>
              </a:rPr>
              <a:t>diction, in CASP12 these methods matured mostly by coupling the</a:t>
            </a:r>
          </a:p>
          <a:p>
            <a:r>
              <a:rPr lang="es-MX" sz="1200" b="0" i="0" kern="1200" dirty="0">
                <a:solidFill>
                  <a:schemeClr val="tx1"/>
                </a:solidFill>
                <a:effectLst/>
                <a:latin typeface="+mn-lt"/>
                <a:ea typeface="+mn-ea"/>
                <a:cs typeface="+mn-cs"/>
              </a:rPr>
              <a:t>coevolution information with machine learning. </a:t>
            </a:r>
          </a:p>
          <a:p>
            <a:endParaRPr lang="es-MX" dirty="0"/>
          </a:p>
          <a:p>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Part of the three-dimensional accuracy improvement in CASP13 comes from not only more accurate prediction of contacts but also prediction of inter-residue distances at a range of thresholds, some- thing deep neural networks are capable of and the statistical methods are not.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kern="1200" dirty="0">
              <a:solidFill>
                <a:schemeClr val="tx1"/>
              </a:solidFill>
              <a:effectLst/>
              <a:latin typeface="+mn-lt"/>
              <a:ea typeface="+mn-ea"/>
              <a:cs typeface="+mn-cs"/>
            </a:endParaRPr>
          </a:p>
          <a:p>
            <a:r>
              <a:rPr lang="es-MX" sz="1200" b="1" i="0" kern="1200" dirty="0">
                <a:solidFill>
                  <a:schemeClr val="tx1"/>
                </a:solidFill>
                <a:effectLst/>
                <a:latin typeface="+mn-lt"/>
                <a:ea typeface="+mn-ea"/>
                <a:cs typeface="+mn-cs"/>
              </a:rPr>
              <a:t>Detailed description of the experiment</a:t>
            </a:r>
          </a:p>
          <a:p>
            <a:r>
              <a:rPr lang="es-MX" sz="1200" b="0" i="0" kern="1200" dirty="0">
                <a:solidFill>
                  <a:schemeClr val="tx1"/>
                </a:solidFill>
                <a:effectLst/>
                <a:latin typeface="+mn-lt"/>
                <a:ea typeface="+mn-ea"/>
                <a:cs typeface="+mn-cs"/>
              </a:rPr>
              <a:t>CASP (Critical Assessment of Structure Prediction) is a community wide experiment to determine and advance the state of the art in modeling protein structure from amino acid sequence. Every two years, participants are invited to submit models for a set of proteins for which the experimental structures are not yet public. Independent assessors then compare the models with experiment. Assessments and results are published in </a:t>
            </a:r>
            <a:r>
              <a:rPr lang="es-MX" sz="1200" b="0" i="0" kern="1200" dirty="0">
                <a:solidFill>
                  <a:schemeClr val="tx1"/>
                </a:solidFill>
                <a:effectLst/>
                <a:latin typeface="+mn-lt"/>
                <a:ea typeface="+mn-ea"/>
                <a:cs typeface="+mn-cs"/>
                <a:hlinkClick r:id="rId5"/>
              </a:rPr>
              <a:t>a special issue of the journal PROTEINS</a:t>
            </a:r>
            <a:r>
              <a:rPr lang="es-MX" sz="1200" b="0" i="0" kern="1200" dirty="0">
                <a:solidFill>
                  <a:schemeClr val="tx1"/>
                </a:solidFill>
                <a:effectLst/>
                <a:latin typeface="+mn-lt"/>
                <a:ea typeface="+mn-ea"/>
                <a:cs typeface="+mn-cs"/>
              </a:rPr>
              <a:t>. In the most recent CASP round, CASP13, nearly 100 groups from around the world submitted more than 57,000 models on 90 modeling targets (see </a:t>
            </a:r>
            <a:r>
              <a:rPr lang="es-MX" sz="1200" b="0" i="0" kern="1200" dirty="0">
                <a:solidFill>
                  <a:schemeClr val="tx1"/>
                </a:solidFill>
                <a:effectLst/>
                <a:latin typeface="+mn-lt"/>
                <a:ea typeface="+mn-ea"/>
                <a:cs typeface="+mn-cs"/>
                <a:hlinkClick r:id="rId6"/>
              </a:rPr>
              <a:t>Critical assessment of methods of protein structure prediction (CASP) - Round XIII</a:t>
            </a:r>
            <a:r>
              <a:rPr lang="es-MX" sz="1200" b="0" i="0" kern="1200" dirty="0">
                <a:solidFill>
                  <a:schemeClr val="tx1"/>
                </a:solidFill>
                <a:effectLst/>
                <a:latin typeface="+mn-lt"/>
                <a:ea typeface="+mn-ea"/>
                <a:cs typeface="+mn-cs"/>
              </a:rPr>
              <a:t>).</a:t>
            </a:r>
            <a:endParaRPr lang="es-MX" dirty="0"/>
          </a:p>
          <a:p>
            <a:endParaRPr lang="es-MX" dirty="0"/>
          </a:p>
          <a:p>
            <a:r>
              <a:rPr lang="es-MX" dirty="0">
                <a:hlinkClick r:id="rId3"/>
              </a:rPr>
              <a:t>https://www.predictioncenter.org/casp13/zscores_final.cgi?model_type=first&amp;gr_type=server_only</a:t>
            </a:r>
            <a:endParaRPr lang="es-MX" dirty="0"/>
          </a:p>
          <a:p>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For a quarter of a century,8 attempts have been made to predict three-dimensional contacts between residues in proteins, based on correlations in amino-acid substitutions found in protein family pro- tein sequence alignments.9 </a:t>
            </a:r>
            <a:endParaRPr lang="es-MX" dirty="0"/>
          </a:p>
          <a:p>
            <a:endParaRPr lang="es-MX" dirty="0"/>
          </a:p>
          <a:p>
            <a:r>
              <a:rPr lang="es-ES" sz="1200" kern="1200" dirty="0">
                <a:solidFill>
                  <a:schemeClr val="tx1"/>
                </a:solidFill>
                <a:effectLst/>
                <a:latin typeface="+mn-lt"/>
                <a:ea typeface="+mn-ea"/>
                <a:cs typeface="+mn-cs"/>
              </a:rPr>
              <a:t>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FIGURE 4 Crystal structure of a</a:t>
            </a:r>
            <a:br>
              <a:rPr lang="es-MX" sz="1200" kern="1200" dirty="0">
                <a:solidFill>
                  <a:schemeClr val="tx1"/>
                </a:solidFill>
                <a:effectLst/>
                <a:latin typeface="+mn-lt"/>
                <a:ea typeface="+mn-ea"/>
                <a:cs typeface="+mn-cs"/>
              </a:rPr>
            </a:br>
            <a:r>
              <a:rPr lang="es-MX" sz="1200" kern="1200" dirty="0">
                <a:solidFill>
                  <a:schemeClr val="tx1"/>
                </a:solidFill>
                <a:effectLst/>
                <a:latin typeface="+mn-lt"/>
                <a:ea typeface="+mn-ea"/>
                <a:cs typeface="+mn-cs"/>
              </a:rPr>
              <a:t>354 residue domain of a free modeling target (T0969-D1), ESKIMO 1, a probable xylan acetyltransferase, PDB 6CCI (left panel) and the most accurate CASP model (right panel). Most of the structure core is modeled to a C</a:t>
            </a:r>
            <a:r>
              <a:rPr lang="el-GR" sz="1200" kern="1200" dirty="0">
                <a:solidFill>
                  <a:schemeClr val="tx1"/>
                </a:solidFill>
                <a:effectLst/>
                <a:latin typeface="+mn-lt"/>
                <a:ea typeface="+mn-ea"/>
                <a:cs typeface="+mn-cs"/>
              </a:rPr>
              <a:t>α </a:t>
            </a:r>
            <a:r>
              <a:rPr lang="es-MX" sz="1200" kern="1200" dirty="0">
                <a:solidFill>
                  <a:schemeClr val="tx1"/>
                </a:solidFill>
                <a:effectLst/>
                <a:latin typeface="+mn-lt"/>
                <a:ea typeface="+mn-ea"/>
                <a:cs typeface="+mn-cs"/>
              </a:rPr>
              <a:t>accuracy of better than 1 (cyan) or 2 Angstroms (green). Irregular loop regions are less accurate (yellow, better than 4 Angstroms or orange, up to 8 Angstroms error). Some residues (red) in external loops have larger errors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Part of the three-dimensional accuracy improvement in CASP13 comes from not only more accurate prediction of contacts but also prediction of inter-residue distances at a range of thresholds, some- thing deep neural networks are capable of and the statistical methods are not.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6</a:t>
            </a:fld>
            <a:endParaRPr lang="es-MX"/>
          </a:p>
        </p:txBody>
      </p:sp>
    </p:spTree>
    <p:extLst>
      <p:ext uri="{BB962C8B-B14F-4D97-AF65-F5344CB8AC3E}">
        <p14:creationId xmlns:p14="http://schemas.microsoft.com/office/powerpoint/2010/main" val="2159400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 Ranking of disorder prediction methods according to the absolute Pearson linear correlation coefficient between estimated disorder probability and Z-score </a:t>
            </a:r>
            <a:endParaRPr lang="es-MX" dirty="0"/>
          </a:p>
          <a:p>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An accumulation of experimental evidence has corroborated the early notion that ID can be inferred from sequencefeatures,firstsuggestedbyRJWilliams1​0.​ ​Sincethen,dozensofIDpredictionmethodsbased ondifferentprinciplesandcomputingtechniqueshavebeenpublished1​1,​ suchas​VSL2B1​2,​ DisEMBL1​3,​ DISOPRED1​ 4,​ IUPred1​ 5,​ Espritz​16 and many others. ​Annotations related to ID both predicted and derived from experimental evidence are stored in a variety of dedicated databases, each focusing on particular aspects of the ID spectrum, namely DisProt1​ 7,​ MobiDB1​ 8,​ IDEAL​19,​ DIBS​20 and MFIB2​ 1.​ Over the last few years, ID annotations are also provided in some of the most important core data resources like InterPro2​ 2,​ UniProt2​ 3​ and PDBe2​ 4.​ </a:t>
            </a:r>
            <a:endParaRPr lang="es-MX" dirty="0">
              <a:effectLst/>
            </a:endParaRPr>
          </a:p>
          <a:p>
            <a:pPr rtl="0"/>
            <a:r>
              <a:rPr lang="es-MX" sz="1200" b="0" i="0" u="sng" kern="1200" dirty="0">
                <a:solidFill>
                  <a:schemeClr val="tx1"/>
                </a:solidFill>
                <a:effectLst/>
                <a:latin typeface="+mn-lt"/>
                <a:ea typeface="+mn-ea"/>
                <a:cs typeface="+mn-cs"/>
              </a:rPr>
              <a:t>The frequency of amino acids in disordered proteins significantly differs from that of ordered proteins (Dunker et al. 2001; Uversky, Gillespie, and Fink 2000a; Tompa 2002). Amino acid frequencies plotted as a function of the flexibility index of residues (Vihinen, Torkkila, and Riikonen 1994) show a distinctive pattern (Figure 10.1): IDPs are depleted in amino acids of low flexibility indexes and are enriched in amino acids of high flexibility indexes (Dunker et al. 2008). Amino acids in the former group (Trp, Cys, Phe, Ile, Tyr, Val, and Leu) are termed order-promoting, whereas those in the latter (Ala, Arg, Gly, Gln, Ser, Pro, Glu, and Lys) are disorder-promoting. The physical ratio- nale of this trend comes from the ensuing high net charge and low net hydrophobicity, which ensure the extended state of IDPs (see Chapter 9, Section 9.2.2)”(Tompa, 2010)</a:t>
            </a:r>
            <a:endParaRPr lang="es-MX" b="0" dirty="0">
              <a:effectLst/>
            </a:endParaRPr>
          </a:p>
          <a:p>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The problem of predicting protein ID is challenging for several reasons. The first is in the definition of ID, which is a term that indicates that the sequence of a protein does not encode a stable structural state that is ordered. Defining ID as a property that a protein does not have (i.e. order) implies that many conformational states fit the definition, covering a continuum between fully disordered states and folded stateswithlongdynamicregions3​6,37.​ Thesecondproblem,whichfollowsfromthefirst,isthatwedonot yet have a consensus reference experimental method, or set of experimental methods, to characterize ID (as we have X-ray crystallography to define ordered structures), so we lack a clear operational definition of ID. The third problem is that disorder is more context-dependent than structure, so it is </a:t>
            </a:r>
            <a:endParaRPr lang="es-MX" dirty="0">
              <a:effectLst/>
            </a:endParaRPr>
          </a:p>
          <a:p>
            <a:endParaRPr lang="es-MX" dirty="0"/>
          </a:p>
          <a:p>
            <a:endParaRPr lang="es-MX" dirty="0"/>
          </a:p>
          <a:p>
            <a:r>
              <a:rPr lang="es-MX" sz="1200" kern="1200" dirty="0">
                <a:solidFill>
                  <a:schemeClr val="tx1"/>
                </a:solidFill>
                <a:effectLst/>
                <a:latin typeface="+mn-lt"/>
                <a:ea typeface="+mn-ea"/>
                <a:cs typeface="+mn-cs"/>
              </a:rPr>
              <a:t> </a:t>
            </a:r>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7</a:t>
            </a:fld>
            <a:endParaRPr lang="es-MX"/>
          </a:p>
        </p:txBody>
      </p:sp>
    </p:spTree>
    <p:extLst>
      <p:ext uri="{BB962C8B-B14F-4D97-AF65-F5344CB8AC3E}">
        <p14:creationId xmlns:p14="http://schemas.microsoft.com/office/powerpoint/2010/main" val="3912326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kern="1200" dirty="0">
                <a:solidFill>
                  <a:schemeClr val="tx1"/>
                </a:solidFill>
                <a:effectLst/>
                <a:latin typeface="+mn-lt"/>
                <a:ea typeface="+mn-ea"/>
                <a:cs typeface="+mn-cs"/>
              </a:rPr>
              <a:t>Agregar mas crecientes predctores!!!!! =)</a:t>
            </a:r>
          </a:p>
          <a:p>
            <a:endParaRPr lang="es-MX" sz="1200" kern="1200" dirty="0">
              <a:solidFill>
                <a:schemeClr val="tx1"/>
              </a:solidFill>
              <a:effectLst/>
              <a:latin typeface="+mn-lt"/>
              <a:ea typeface="+mn-ea"/>
              <a:cs typeface="+mn-cs"/>
            </a:endParaRPr>
          </a:p>
          <a:p>
            <a:endParaRPr lang="es-MX" sz="1200" kern="1200" dirty="0">
              <a:solidFill>
                <a:schemeClr val="tx1"/>
              </a:solidFill>
              <a:effectLst/>
              <a:latin typeface="+mn-lt"/>
              <a:ea typeface="+mn-ea"/>
              <a:cs typeface="+mn-cs"/>
            </a:endParaRPr>
          </a:p>
          <a:p>
            <a:r>
              <a:rPr lang="es-MX" sz="1200" kern="1200" dirty="0">
                <a:solidFill>
                  <a:schemeClr val="tx1"/>
                </a:solidFill>
                <a:effectLst/>
                <a:latin typeface="+mn-lt"/>
                <a:ea typeface="+mn-ea"/>
                <a:cs typeface="+mn-cs"/>
              </a:rPr>
              <a:t>Disorder prediction based directly on sequence proper- ties. For instance, IUPred is a physicochemical sequence- based method that estimates residue interaction en- ergies.411 Sequences with lower predicted pairwise interaction energies are considered more likely to be disordered due to a lack of stabilizing contacts. Similarly, FoldIndex considers weakly hydrophobic regions of high net charge. Such regions are likely to be disordered due to their low energy benefit when adopting a compact conformation.31,412 </a:t>
            </a:r>
          </a:p>
          <a:p>
            <a:r>
              <a:rPr lang="es-MX" sz="1200" kern="1200" dirty="0">
                <a:solidFill>
                  <a:schemeClr val="tx1"/>
                </a:solidFill>
                <a:effectLst/>
                <a:latin typeface="+mn-lt"/>
                <a:ea typeface="+mn-ea"/>
                <a:cs typeface="+mn-cs"/>
              </a:rPr>
              <a:t>Machinelearningisusedinthemajorityofpredictors,for example, by using unresolved residues in X-ray structures as a training set.410 For example, DISOPRED2 uses linear support vector machines (SVMs) trained on PSI-BLAST sequence profiles surrounding unresolved residues.35 Similarly, PONDR XL1 employs a feed-forward neural network trained on sequence attributes found associated with unresolved residues.271 </a:t>
            </a:r>
          </a:p>
          <a:p>
            <a:r>
              <a:rPr lang="es-MX" sz="1200" kern="1200" dirty="0">
                <a:solidFill>
                  <a:schemeClr val="tx1"/>
                </a:solidFill>
                <a:effectLst/>
                <a:latin typeface="+mn-lt"/>
                <a:ea typeface="+mn-ea"/>
                <a:cs typeface="+mn-cs"/>
              </a:rPr>
              <a:t>Meta-predictors that combine several individually successful disorder prediction methods have been developed more recently, resulting in increases in prediction accuracy.407 For instance, metaPrDOS413 and MFDp414 both apply SVM-based machine learning to the results of a number of individual prediction methods to arrive at a final score. Similarly, the MobiDB401 and D2P2 databases49 (Box 1) provide a consensus overview of several independent prediction methods. </a:t>
            </a:r>
          </a:p>
          <a:p>
            <a:br>
              <a:rPr lang="es-MX" dirty="0"/>
            </a:br>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8</a:t>
            </a:fld>
            <a:endParaRPr lang="es-MX"/>
          </a:p>
        </p:txBody>
      </p:sp>
    </p:spTree>
    <p:extLst>
      <p:ext uri="{BB962C8B-B14F-4D97-AF65-F5344CB8AC3E}">
        <p14:creationId xmlns:p14="http://schemas.microsoft.com/office/powerpoint/2010/main" val="697627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b="0" i="0" kern="1200" dirty="0">
                <a:solidFill>
                  <a:schemeClr val="tx1"/>
                </a:solidFill>
                <a:effectLst/>
                <a:latin typeface="+mn-lt"/>
                <a:ea typeface="+mn-ea"/>
                <a:cs typeface="+mn-cs"/>
              </a:rPr>
              <a:t>Objective benchmarking of protein disorder prediction methods is essential before these can be used for further inferences. CASP (Critical Assessment of techniques for protein Structure Prediction) has been testing these predictors since 2002 (</a:t>
            </a:r>
            <a:r>
              <a:rPr lang="es-MX" sz="1200" b="0" i="0" kern="1200" dirty="0">
                <a:solidFill>
                  <a:schemeClr val="tx1"/>
                </a:solidFill>
                <a:effectLst/>
                <a:latin typeface="+mn-lt"/>
                <a:ea typeface="+mn-ea"/>
                <a:cs typeface="+mn-cs"/>
                <a:hlinkClick r:id="rId3"/>
              </a:rPr>
              <a:t>Melamud and Moult, 2003</a:t>
            </a:r>
            <a:r>
              <a:rPr lang="es-MX" sz="1200" b="0" i="0" kern="1200" dirty="0">
                <a:solidFill>
                  <a:schemeClr val="tx1"/>
                </a:solidFill>
                <a:effectLst/>
                <a:latin typeface="+mn-lt"/>
                <a:ea typeface="+mn-ea"/>
                <a:cs typeface="+mn-cs"/>
              </a:rPr>
              <a:t>) and has tracked moderate progress since.</a:t>
            </a:r>
            <a:r>
              <a:rPr lang="es-MX" sz="1200" b="1" i="0" kern="1200" dirty="0">
                <a:solidFill>
                  <a:schemeClr val="tx1"/>
                </a:solidFill>
                <a:effectLst/>
                <a:latin typeface="+mn-lt"/>
                <a:ea typeface="+mn-ea"/>
                <a:cs typeface="+mn-cs"/>
              </a:rPr>
              <a:t>CAID Inspired by CASP </a:t>
            </a:r>
          </a:p>
          <a:p>
            <a:pPr marL="0" marR="0" lvl="0" indent="0" algn="l" defTabSz="914400" rtl="0" eaLnBrk="1" fontAlgn="auto" latinLnBrk="0" hangingPunct="1">
              <a:lnSpc>
                <a:spcPct val="100000"/>
              </a:lnSpc>
              <a:spcBef>
                <a:spcPts val="0"/>
              </a:spcBef>
              <a:spcAft>
                <a:spcPts val="0"/>
              </a:spcAft>
              <a:buClrTx/>
              <a:buSzTx/>
              <a:buFontTx/>
              <a:buNone/>
              <a:tabLst/>
              <a:defRPr/>
            </a:pPr>
            <a:r>
              <a:rPr lang="es-MX" dirty="0">
                <a:hlinkClick r:id="rId4"/>
              </a:rPr>
              <a:t>http://disprotcentral.org/caid</a:t>
            </a:r>
            <a:endParaRPr lang="es-MX" dirty="0"/>
          </a:p>
          <a:p>
            <a:endParaRPr lang="es-MX" sz="1200" b="1" i="0" kern="1200" dirty="0">
              <a:solidFill>
                <a:schemeClr val="tx1"/>
              </a:solidFill>
              <a:effectLst/>
              <a:latin typeface="+mn-lt"/>
              <a:ea typeface="+mn-ea"/>
              <a:cs typeface="+mn-cs"/>
            </a:endParaRPr>
          </a:p>
          <a:p>
            <a:endParaRPr lang="es-MX" sz="1200" b="1" i="0" kern="1200" dirty="0">
              <a:solidFill>
                <a:schemeClr val="tx1"/>
              </a:solidFill>
              <a:effectLst/>
              <a:latin typeface="+mn-lt"/>
              <a:ea typeface="+mn-ea"/>
              <a:cs typeface="+mn-cs"/>
            </a:endParaRPr>
          </a:p>
          <a:p>
            <a:endParaRPr lang="es-MX" sz="1200" b="1" i="0" kern="1200" dirty="0">
              <a:solidFill>
                <a:schemeClr val="tx1"/>
              </a:solidFill>
              <a:effectLst/>
              <a:latin typeface="+mn-lt"/>
              <a:ea typeface="+mn-ea"/>
              <a:cs typeface="+mn-cs"/>
            </a:endParaRPr>
          </a:p>
          <a:p>
            <a:r>
              <a:rPr lang="es-MX" sz="1200" b="1" i="0" kern="1200" dirty="0">
                <a:solidFill>
                  <a:schemeClr val="tx1"/>
                </a:solidFill>
                <a:effectLst/>
                <a:latin typeface="+mn-lt"/>
                <a:ea typeface="+mn-ea"/>
                <a:cs typeface="+mn-cs"/>
              </a:rPr>
              <a:t>!!!!!!agregar cuando fueron creados CASP y CAID</a:t>
            </a:r>
          </a:p>
          <a:p>
            <a:endParaRPr lang="es-MX" sz="1200" b="1" i="0" kern="1200" dirty="0">
              <a:solidFill>
                <a:schemeClr val="tx1"/>
              </a:solidFill>
              <a:effectLst/>
              <a:latin typeface="+mn-lt"/>
              <a:ea typeface="+mn-ea"/>
              <a:cs typeface="+mn-cs"/>
            </a:endParaRPr>
          </a:p>
          <a:p>
            <a:r>
              <a:rPr lang="es-MX" dirty="0">
                <a:hlinkClick r:id="rId4"/>
              </a:rPr>
              <a:t>http://disprotcentral.org/caid</a:t>
            </a:r>
            <a:endParaRPr lang="es-MX" sz="1200" b="1" i="0" kern="1200" dirty="0">
              <a:solidFill>
                <a:schemeClr val="tx1"/>
              </a:solidFill>
              <a:effectLst/>
              <a:latin typeface="+mn-lt"/>
              <a:ea typeface="+mn-ea"/>
              <a:cs typeface="+mn-cs"/>
            </a:endParaRPr>
          </a:p>
          <a:p>
            <a:r>
              <a:rPr lang="es-MX" sz="1200" b="1" i="0" kern="1200" dirty="0">
                <a:solidFill>
                  <a:schemeClr val="tx1"/>
                </a:solidFill>
                <a:effectLst/>
                <a:latin typeface="+mn-lt"/>
                <a:ea typeface="+mn-ea"/>
                <a:cs typeface="+mn-cs"/>
              </a:rPr>
              <a:t>Critical Assessment of Intrinsic protein Disorder - CAID</a:t>
            </a:r>
            <a:endParaRPr lang="es-MX" sz="1200" b="0" i="0" kern="1200" dirty="0">
              <a:solidFill>
                <a:schemeClr val="tx1"/>
              </a:solidFill>
              <a:effectLst/>
              <a:latin typeface="+mn-lt"/>
              <a:ea typeface="+mn-ea"/>
              <a:cs typeface="+mn-cs"/>
            </a:endParaRPr>
          </a:p>
          <a:p>
            <a:r>
              <a:rPr lang="es-MX" sz="1200" b="1" i="0" kern="1200" dirty="0">
                <a:solidFill>
                  <a:schemeClr val="tx1"/>
                </a:solidFill>
                <a:effectLst/>
                <a:latin typeface="+mn-lt"/>
                <a:ea typeface="+mn-ea"/>
                <a:cs typeface="+mn-cs"/>
              </a:rPr>
              <a:t>The challenge</a:t>
            </a:r>
            <a:endParaRPr lang="es-MX" sz="1200" b="0" i="0" kern="1200" dirty="0">
              <a:solidFill>
                <a:schemeClr val="tx1"/>
              </a:solidFill>
              <a:effectLst/>
              <a:latin typeface="+mn-lt"/>
              <a:ea typeface="+mn-ea"/>
              <a:cs typeface="+mn-cs"/>
            </a:endParaRPr>
          </a:p>
          <a:p>
            <a:r>
              <a:rPr lang="es-MX" sz="1200" b="0" i="0" kern="1200" dirty="0">
                <a:solidFill>
                  <a:schemeClr val="tx1"/>
                </a:solidFill>
                <a:effectLst/>
                <a:latin typeface="+mn-lt"/>
                <a:ea typeface="+mn-ea"/>
                <a:cs typeface="+mn-cs"/>
              </a:rPr>
              <a:t>CAID is a community wide experiment to determine and advance the state of the art in the detection of intrinsically disordered residues form the amino acid sequence. Participants are invited to submit new software which is </a:t>
            </a:r>
            <a:r>
              <a:rPr lang="es-MX" sz="1200" b="1" i="0" kern="1200" dirty="0">
                <a:solidFill>
                  <a:schemeClr val="tx1"/>
                </a:solidFill>
                <a:effectLst/>
                <a:latin typeface="+mn-lt"/>
                <a:ea typeface="+mn-ea"/>
                <a:cs typeface="+mn-cs"/>
              </a:rPr>
              <a:t>executed locally by the assessors</a:t>
            </a:r>
            <a:r>
              <a:rPr lang="es-MX" sz="1200" b="0" i="0" kern="1200" dirty="0">
                <a:solidFill>
                  <a:schemeClr val="tx1"/>
                </a:solidFill>
                <a:effectLst/>
                <a:latin typeface="+mn-lt"/>
                <a:ea typeface="+mn-ea"/>
                <a:cs typeface="+mn-cs"/>
              </a:rPr>
              <a:t> and evaluated mainly on new experimental disorder evidence not yet available at the training time.</a:t>
            </a:r>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9</a:t>
            </a:fld>
            <a:endParaRPr lang="es-MX"/>
          </a:p>
        </p:txBody>
      </p:sp>
    </p:spTree>
    <p:extLst>
      <p:ext uri="{BB962C8B-B14F-4D97-AF65-F5344CB8AC3E}">
        <p14:creationId xmlns:p14="http://schemas.microsoft.com/office/powerpoint/2010/main" val="16584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6"/>
            <a:ext cx="10363200" cy="1470025"/>
          </a:xfrm>
        </p:spPr>
        <p:txBody>
          <a:bodyPr/>
          <a:lstStyle/>
          <a:p>
            <a:r>
              <a:rPr lang="es-ES_tradnl"/>
              <a:t>Clic para editar título</a:t>
            </a:r>
            <a:endParaRPr lang="es-ES"/>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s-ES_tradnl"/>
              <a:t>Haga clic para modificar el estilo de subtítulo del patrón</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3477076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1370692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9200" y="206375"/>
            <a:ext cx="2743200" cy="4387851"/>
          </a:xfrm>
        </p:spPr>
        <p:txBody>
          <a:bodyPr vert="eaVert"/>
          <a:lstStyle/>
          <a:p>
            <a:r>
              <a:rPr lang="es-ES_tradnl"/>
              <a:t>Clic para editar título</a:t>
            </a:r>
            <a:endParaRPr lang="es-ES"/>
          </a:p>
        </p:txBody>
      </p:sp>
      <p:sp>
        <p:nvSpPr>
          <p:cNvPr id="3" name="Marcador de texto vertical 2"/>
          <p:cNvSpPr>
            <a:spLocks noGrp="1"/>
          </p:cNvSpPr>
          <p:nvPr>
            <p:ph type="body" orient="vert" idx="1"/>
          </p:nvPr>
        </p:nvSpPr>
        <p:spPr>
          <a:xfrm>
            <a:off x="609600" y="206375"/>
            <a:ext cx="8026400" cy="4387851"/>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768724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grpSp>
        <p:nvGrpSpPr>
          <p:cNvPr id="11" name="Group 10"/>
          <p:cNvGrpSpPr/>
          <p:nvPr userDrawn="1"/>
        </p:nvGrpSpPr>
        <p:grpSpPr>
          <a:xfrm>
            <a:off x="1" y="-100152"/>
            <a:ext cx="12202409" cy="493155"/>
            <a:chOff x="0" y="-100152"/>
            <a:chExt cx="12202409" cy="493154"/>
          </a:xfrm>
        </p:grpSpPr>
        <p:pic>
          <p:nvPicPr>
            <p:cNvPr id="10" name="Picture 12" descr="Black1024"/>
            <p:cNvPicPr>
              <a:picLocks noChangeAspect="1" noChangeArrowheads="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0" y="-100152"/>
              <a:ext cx="8767187" cy="493154"/>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12" descr="Black1024"/>
            <p:cNvPicPr>
              <a:picLocks noChangeAspect="1" noChangeArrowheads="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35222" y="-100152"/>
              <a:ext cx="8767187" cy="493154"/>
            </a:xfrm>
            <a:prstGeom prst="rect">
              <a:avLst/>
            </a:prstGeom>
            <a:noFill/>
            <a:extLst>
              <a:ext uri="{909E8E84-426E-40dd-AFC4-6F175D3DCCD1}">
                <a14:hiddenFill xmlns:a14="http://schemas.microsoft.com/office/drawing/2010/main" xmlns="">
                  <a:solidFill>
                    <a:srgbClr val="FFFFFF"/>
                  </a:solidFill>
                </a14:hiddenFill>
              </a:ext>
            </a:extLst>
          </p:spPr>
        </p:pic>
      </p:gr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lvl1pPr algn="ctr">
              <a:defRPr/>
            </a:lvl1pPr>
          </a:lstStyle>
          <a:p>
            <a:r>
              <a:rPr lang="en-US"/>
              <a:t>Click to edit Master title style</a:t>
            </a:r>
            <a:endParaRPr lang="en-GB"/>
          </a:p>
        </p:txBody>
      </p:sp>
      <p:sp>
        <p:nvSpPr>
          <p:cNvPr id="4" name="Date Placeholder 3"/>
          <p:cNvSpPr>
            <a:spLocks noGrp="1"/>
          </p:cNvSpPr>
          <p:nvPr>
            <p:ph type="dt" sz="half" idx="10"/>
          </p:nvPr>
        </p:nvSpPr>
        <p:spPr/>
        <p:txBody>
          <a:bodyPr/>
          <a:lstStyle/>
          <a:p>
            <a:fld id="{5389B430-D026-417F-B294-BC837E46BA10}" type="datetimeFigureOut">
              <a:rPr lang="en-GB" smtClean="0"/>
              <a:t>30/08/2020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C46886-6A6B-42B2-9A0C-658FB5BFA664}" type="slidenum">
              <a:rPr lang="en-GB" smtClean="0"/>
              <a:t>‹Nº›</a:t>
            </a:fld>
            <a:endParaRPr lang="en-GB"/>
          </a:p>
        </p:txBody>
      </p:sp>
    </p:spTree>
    <p:extLst>
      <p:ext uri="{BB962C8B-B14F-4D97-AF65-F5344CB8AC3E}">
        <p14:creationId xmlns:p14="http://schemas.microsoft.com/office/powerpoint/2010/main" val="2852377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1549963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1"/>
            <a:ext cx="10363200" cy="1362075"/>
          </a:xfrm>
        </p:spPr>
        <p:txBody>
          <a:bodyPr anchor="t"/>
          <a:lstStyle>
            <a:lvl1pPr algn="l">
              <a:defRPr sz="5333" b="1" cap="all"/>
            </a:lvl1pPr>
          </a:lstStyle>
          <a:p>
            <a:r>
              <a:rPr lang="es-ES_tradnl"/>
              <a:t>Clic para editar título</a:t>
            </a:r>
            <a:endParaRPr lang="es-ES"/>
          </a:p>
        </p:txBody>
      </p:sp>
      <p:sp>
        <p:nvSpPr>
          <p:cNvPr id="3" name="Marcador de texto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149032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sz="half" idx="1"/>
          </p:nvPr>
        </p:nvSpPr>
        <p:spPr>
          <a:xfrm>
            <a:off x="609600" y="1200151"/>
            <a:ext cx="5384800" cy="3394075"/>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contenido 3"/>
          <p:cNvSpPr>
            <a:spLocks noGrp="1"/>
          </p:cNvSpPr>
          <p:nvPr>
            <p:ph sz="half" idx="2"/>
          </p:nvPr>
        </p:nvSpPr>
        <p:spPr>
          <a:xfrm>
            <a:off x="6197600" y="1200151"/>
            <a:ext cx="5384800" cy="3394075"/>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fecha 4"/>
          <p:cNvSpPr>
            <a:spLocks noGrp="1"/>
          </p:cNvSpPr>
          <p:nvPr>
            <p:ph type="dt" sz="half" idx="10"/>
          </p:nvPr>
        </p:nvSpPr>
        <p:spPr/>
        <p:txBody>
          <a:bodyPr/>
          <a:lstStyle/>
          <a:p>
            <a:fld id="{27CA6ADE-8A1E-B546-A198-2088C3CB3289}" type="datetimeFigureOut">
              <a:rPr lang="es-ES" smtClean="0"/>
              <a:t>30/8/20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1680498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9"/>
            <a:ext cx="10972800" cy="1143000"/>
          </a:xfrm>
        </p:spPr>
        <p:txBody>
          <a:bodyPr/>
          <a:lstStyle>
            <a:lvl1pPr>
              <a:defRPr/>
            </a:lvl1pPr>
          </a:lstStyle>
          <a:p>
            <a:r>
              <a:rPr lang="es-ES_tradnl"/>
              <a:t>Clic para editar título</a:t>
            </a:r>
            <a:endParaRPr lang="es-ES"/>
          </a:p>
        </p:txBody>
      </p:sp>
      <p:sp>
        <p:nvSpPr>
          <p:cNvPr id="3" name="Marcador de texto 2"/>
          <p:cNvSpPr>
            <a:spLocks noGrp="1"/>
          </p:cNvSpPr>
          <p:nvPr>
            <p:ph type="body" idx="1"/>
          </p:nvPr>
        </p:nvSpPr>
        <p:spPr>
          <a:xfrm>
            <a:off x="609600" y="1535113"/>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s-ES_tradnl"/>
              <a:t>Haga clic para modificar el estilo de texto del patrón</a:t>
            </a:r>
          </a:p>
        </p:txBody>
      </p:sp>
      <p:sp>
        <p:nvSpPr>
          <p:cNvPr id="4" name="Marcador de contenido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texto 4"/>
          <p:cNvSpPr>
            <a:spLocks noGrp="1"/>
          </p:cNvSpPr>
          <p:nvPr>
            <p:ph type="body" sz="quarter" idx="3"/>
          </p:nvPr>
        </p:nvSpPr>
        <p:spPr>
          <a:xfrm>
            <a:off x="6193369" y="1535113"/>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93369"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7" name="Marcador de fecha 6"/>
          <p:cNvSpPr>
            <a:spLocks noGrp="1"/>
          </p:cNvSpPr>
          <p:nvPr>
            <p:ph type="dt" sz="half" idx="10"/>
          </p:nvPr>
        </p:nvSpPr>
        <p:spPr/>
        <p:txBody>
          <a:bodyPr/>
          <a:lstStyle/>
          <a:p>
            <a:fld id="{27CA6ADE-8A1E-B546-A198-2088C3CB3289}" type="datetimeFigureOut">
              <a:rPr lang="es-ES" smtClean="0"/>
              <a:t>30/8/20</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112088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fecha 2"/>
          <p:cNvSpPr>
            <a:spLocks noGrp="1"/>
          </p:cNvSpPr>
          <p:nvPr>
            <p:ph type="dt" sz="half" idx="10"/>
          </p:nvPr>
        </p:nvSpPr>
        <p:spPr/>
        <p:txBody>
          <a:bodyPr/>
          <a:lstStyle/>
          <a:p>
            <a:fld id="{27CA6ADE-8A1E-B546-A198-2088C3CB3289}" type="datetimeFigureOut">
              <a:rPr lang="es-ES" smtClean="0"/>
              <a:t>30/8/20</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79115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7CA6ADE-8A1E-B546-A198-2088C3CB3289}" type="datetimeFigureOut">
              <a:rPr lang="es-ES" smtClean="0"/>
              <a:t>30/8/20</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01043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49"/>
            <a:ext cx="4011084" cy="1162051"/>
          </a:xfrm>
        </p:spPr>
        <p:txBody>
          <a:bodyPr anchor="b"/>
          <a:lstStyle>
            <a:lvl1pPr algn="l">
              <a:defRPr sz="2667" b="1"/>
            </a:lvl1pPr>
          </a:lstStyle>
          <a:p>
            <a:r>
              <a:rPr lang="es-ES_tradnl"/>
              <a:t>Clic para editar título</a:t>
            </a:r>
            <a:endParaRPr lang="es-ES"/>
          </a:p>
        </p:txBody>
      </p:sp>
      <p:sp>
        <p:nvSpPr>
          <p:cNvPr id="3" name="Marcador de contenido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texto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27CA6ADE-8A1E-B546-A198-2088C3CB3289}" type="datetimeFigureOut">
              <a:rPr lang="es-ES" smtClean="0"/>
              <a:t>30/8/20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3516134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9"/>
          </a:xfrm>
        </p:spPr>
        <p:txBody>
          <a:bodyPr anchor="b"/>
          <a:lstStyle>
            <a:lvl1pPr algn="l">
              <a:defRPr sz="2667" b="1"/>
            </a:lvl1pPr>
          </a:lstStyle>
          <a:p>
            <a:r>
              <a:rPr lang="es-ES_tradnl"/>
              <a:t>Clic para editar título</a:t>
            </a:r>
            <a:endParaRPr lang="es-ES"/>
          </a:p>
        </p:txBody>
      </p:sp>
      <p:sp>
        <p:nvSpPr>
          <p:cNvPr id="3" name="Marcador de posición de imagen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s-ES"/>
          </a:p>
        </p:txBody>
      </p:sp>
      <p:sp>
        <p:nvSpPr>
          <p:cNvPr id="4" name="Marcador de texto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27CA6ADE-8A1E-B546-A198-2088C3CB3289}" type="datetimeFigureOut">
              <a:rPr lang="es-ES" smtClean="0"/>
              <a:t>30/8/20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3619029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s-ES_tradnl"/>
              <a:t>Clic para editar título</a:t>
            </a:r>
            <a:endParaRPr lang="es-ES"/>
          </a:p>
        </p:txBody>
      </p:sp>
      <p:sp>
        <p:nvSpPr>
          <p:cNvPr id="3" name="Marcador de texto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27CA6ADE-8A1E-B546-A198-2088C3CB3289}" type="datetimeFigureOut">
              <a:rPr lang="es-ES" smtClean="0"/>
              <a:t>30/8/20</a:t>
            </a:fld>
            <a:endParaRPr lang="es-ES"/>
          </a:p>
        </p:txBody>
      </p:sp>
      <p:sp>
        <p:nvSpPr>
          <p:cNvPr id="5" name="Marcador de pie de página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7F692239-3A49-3B43-A0EC-CF8D473005D7}" type="slidenum">
              <a:rPr lang="es-ES" smtClean="0"/>
              <a:t>‹Nº›</a:t>
            </a:fld>
            <a:endParaRPr lang="es-ES"/>
          </a:p>
        </p:txBody>
      </p:sp>
    </p:spTree>
    <p:extLst>
      <p:ext uri="{BB962C8B-B14F-4D97-AF65-F5344CB8AC3E}">
        <p14:creationId xmlns:p14="http://schemas.microsoft.com/office/powerpoint/2010/main" val="30927519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s-E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Marcador de contenido 3"/>
          <p:cNvGraphicFramePr>
            <a:graphicFrameLocks noGrp="1"/>
          </p:cNvGraphicFramePr>
          <p:nvPr>
            <p:ph idx="1"/>
            <p:extLst>
              <p:ext uri="{D42A27DB-BD31-4B8C-83A1-F6EECF244321}">
                <p14:modId xmlns:p14="http://schemas.microsoft.com/office/powerpoint/2010/main" val="2469049046"/>
              </p:ext>
            </p:extLst>
          </p:nvPr>
        </p:nvGraphicFramePr>
        <p:xfrm>
          <a:off x="688259" y="1099906"/>
          <a:ext cx="8171486" cy="5178369"/>
        </p:xfrm>
        <a:graphic>
          <a:graphicData uri="http://schemas.openxmlformats.org/drawingml/2006/table">
            <a:tbl>
              <a:tblPr firstRow="1" bandRow="1">
                <a:tableStyleId>{2D5ABB26-0587-4C30-8999-92F81FD0307C}</a:tableStyleId>
              </a:tblPr>
              <a:tblGrid>
                <a:gridCol w="6388297">
                  <a:extLst>
                    <a:ext uri="{9D8B030D-6E8A-4147-A177-3AD203B41FA5}">
                      <a16:colId xmlns:a16="http://schemas.microsoft.com/office/drawing/2014/main" val="20000"/>
                    </a:ext>
                  </a:extLst>
                </a:gridCol>
                <a:gridCol w="1783189">
                  <a:extLst>
                    <a:ext uri="{9D8B030D-6E8A-4147-A177-3AD203B41FA5}">
                      <a16:colId xmlns:a16="http://schemas.microsoft.com/office/drawing/2014/main" val="20001"/>
                    </a:ext>
                  </a:extLst>
                </a:gridCol>
              </a:tblGrid>
              <a:tr h="647501">
                <a:tc>
                  <a:txBody>
                    <a:bodyPr/>
                    <a:lstStyle/>
                    <a:p>
                      <a:r>
                        <a:rPr lang="es-ES" sz="3200" dirty="0"/>
                        <a:t>Basic </a:t>
                      </a:r>
                      <a:r>
                        <a:rPr lang="es-ES" sz="3200" dirty="0" err="1"/>
                        <a:t>concepts</a:t>
                      </a:r>
                      <a:endParaRPr lang="es-ES" sz="32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s-ES" sz="3200" dirty="0"/>
                        <a:t>10 min</a:t>
                      </a:r>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749987">
                <a:tc>
                  <a:txBody>
                    <a:bodyPr/>
                    <a:lstStyle/>
                    <a:p>
                      <a:r>
                        <a:rPr lang="es-ES" sz="2400" dirty="0"/>
                        <a:t>- </a:t>
                      </a:r>
                      <a:r>
                        <a:rPr lang="es-ES" sz="2400" dirty="0" err="1"/>
                        <a:t>Sequence-structure</a:t>
                      </a:r>
                      <a:r>
                        <a:rPr lang="es-ES" sz="2400" dirty="0"/>
                        <a:t> </a:t>
                      </a:r>
                      <a:r>
                        <a:rPr lang="es-ES" sz="2400" dirty="0" err="1"/>
                        <a:t>relationship</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32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295001">
                <a:tc>
                  <a:txBody>
                    <a:bodyPr/>
                    <a:lstStyle/>
                    <a:p>
                      <a:pPr marL="342900" indent="-342900">
                        <a:buFontTx/>
                        <a:buChar char="-"/>
                      </a:pPr>
                      <a:r>
                        <a:rPr lang="es-ES" sz="2400" dirty="0" err="1"/>
                        <a:t>Protein</a:t>
                      </a:r>
                      <a:r>
                        <a:rPr lang="es-ES" sz="2400" dirty="0"/>
                        <a:t> </a:t>
                      </a:r>
                      <a:r>
                        <a:rPr lang="es-ES" sz="2400" dirty="0" err="1"/>
                        <a:t>folding</a:t>
                      </a:r>
                      <a:r>
                        <a:rPr lang="es-ES" sz="2400" dirty="0"/>
                        <a:t> </a:t>
                      </a:r>
                      <a:r>
                        <a:rPr lang="es-ES" sz="2400" dirty="0" err="1"/>
                        <a:t>prediction</a:t>
                      </a:r>
                      <a:endParaRPr lang="es-ES" sz="2400" dirty="0"/>
                    </a:p>
                    <a:p>
                      <a:pPr marL="342900" indent="-342900">
                        <a:buFontTx/>
                        <a:buChar char="-"/>
                      </a:pPr>
                      <a:endParaRPr lang="es-ES" sz="2400" dirty="0"/>
                    </a:p>
                    <a:p>
                      <a:pPr marL="342900" indent="-342900">
                        <a:buFontTx/>
                        <a:buChar char="-"/>
                      </a:pPr>
                      <a:r>
                        <a:rPr lang="es-ES" sz="2400" dirty="0" err="1"/>
                        <a:t>Intrinsic</a:t>
                      </a:r>
                      <a:r>
                        <a:rPr lang="es-ES" sz="2400" dirty="0"/>
                        <a:t> disorder </a:t>
                      </a:r>
                      <a:r>
                        <a:rPr lang="es-ES" sz="2400" dirty="0" err="1"/>
                        <a:t>prediction</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32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647501">
                <a:tc>
                  <a:txBody>
                    <a:bodyPr/>
                    <a:lstStyle/>
                    <a:p>
                      <a:r>
                        <a:rPr lang="es-ES" sz="3200" dirty="0" err="1"/>
                        <a:t>Structure</a:t>
                      </a:r>
                      <a:r>
                        <a:rPr lang="es-ES" sz="3200" dirty="0"/>
                        <a:t> and disorder </a:t>
                      </a:r>
                      <a:r>
                        <a:rPr lang="es-ES" sz="3200" dirty="0" err="1"/>
                        <a:t>prediction</a:t>
                      </a:r>
                      <a:endParaRPr lang="es-ES" sz="32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s-ES" sz="3200" baseline="0" dirty="0"/>
                        <a:t>15 min</a:t>
                      </a:r>
                      <a:endParaRPr lang="es-ES" sz="32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672878">
                <a:tc>
                  <a:txBody>
                    <a:bodyPr/>
                    <a:lstStyle/>
                    <a:p>
                      <a:pPr marL="342900" indent="-342900">
                        <a:buFontTx/>
                        <a:buChar char="-"/>
                      </a:pPr>
                      <a:r>
                        <a:rPr lang="es-ES" sz="2400" dirty="0" err="1"/>
                        <a:t>Template-based</a:t>
                      </a:r>
                      <a:r>
                        <a:rPr lang="es-ES" sz="2400" dirty="0"/>
                        <a:t> </a:t>
                      </a:r>
                      <a:r>
                        <a:rPr lang="es-ES" sz="2400" dirty="0" err="1"/>
                        <a:t>structure</a:t>
                      </a:r>
                      <a:r>
                        <a:rPr lang="es-ES" sz="2400" dirty="0"/>
                        <a:t> </a:t>
                      </a:r>
                      <a:r>
                        <a:rPr lang="es-ES" sz="2400" dirty="0" err="1"/>
                        <a:t>prediction</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240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518000">
                <a:tc>
                  <a:txBody>
                    <a:bodyPr/>
                    <a:lstStyle/>
                    <a:p>
                      <a:r>
                        <a:rPr lang="es-ES" sz="2400" dirty="0"/>
                        <a:t>-  </a:t>
                      </a:r>
                      <a:r>
                        <a:rPr lang="es-ES" sz="2400" dirty="0" err="1"/>
                        <a:t>Intrinsically</a:t>
                      </a:r>
                      <a:r>
                        <a:rPr lang="es-ES" sz="2400" dirty="0"/>
                        <a:t> </a:t>
                      </a:r>
                      <a:r>
                        <a:rPr lang="es-ES" sz="2400" dirty="0" err="1"/>
                        <a:t>disordered</a:t>
                      </a:r>
                      <a:r>
                        <a:rPr lang="es-ES" sz="2400" dirty="0"/>
                        <a:t> </a:t>
                      </a:r>
                      <a:r>
                        <a:rPr lang="es-ES" sz="2400" dirty="0" err="1"/>
                        <a:t>regions</a:t>
                      </a:r>
                      <a:r>
                        <a:rPr lang="es-ES" sz="2400" dirty="0"/>
                        <a:t> </a:t>
                      </a:r>
                      <a:r>
                        <a:rPr lang="es-ES" sz="2400" dirty="0" err="1"/>
                        <a:t>prediction</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24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647501">
                <a:tc>
                  <a:txBody>
                    <a:bodyPr/>
                    <a:lstStyle/>
                    <a:p>
                      <a:r>
                        <a:rPr lang="es-ES" sz="3200" dirty="0"/>
                        <a:t>Q&amp;A</a:t>
                      </a:r>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s-ES" sz="3200" dirty="0"/>
                        <a:t>5 min</a:t>
                      </a:r>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3" name="Marcador de número de diapositiva 2"/>
          <p:cNvSpPr>
            <a:spLocks noGrp="1"/>
          </p:cNvSpPr>
          <p:nvPr>
            <p:ph type="sldNum" sz="quarter" idx="12"/>
          </p:nvPr>
        </p:nvSpPr>
        <p:spPr/>
        <p:txBody>
          <a:bodyPr/>
          <a:lstStyle/>
          <a:p>
            <a:pPr defTabSz="609585"/>
            <a:fld id="{A249DEA1-6037-6F4F-9960-0DB26FCF73E9}" type="slidenum">
              <a:rPr lang="es-ES">
                <a:solidFill>
                  <a:prstClr val="black">
                    <a:tint val="75000"/>
                  </a:prstClr>
                </a:solidFill>
                <a:latin typeface="Arial"/>
              </a:rPr>
              <a:pPr defTabSz="609585"/>
              <a:t>1</a:t>
            </a:fld>
            <a:endParaRPr lang="es-ES">
              <a:solidFill>
                <a:prstClr val="black">
                  <a:tint val="75000"/>
                </a:prstClr>
              </a:solidFill>
              <a:latin typeface="Arial"/>
            </a:endParaRPr>
          </a:p>
        </p:txBody>
      </p:sp>
      <p:sp>
        <p:nvSpPr>
          <p:cNvPr id="6" name="Título 1"/>
          <p:cNvSpPr>
            <a:spLocks noGrp="1"/>
          </p:cNvSpPr>
          <p:nvPr>
            <p:ph type="title"/>
          </p:nvPr>
        </p:nvSpPr>
        <p:spPr>
          <a:xfrm>
            <a:off x="0" y="0"/>
            <a:ext cx="12192000" cy="1143000"/>
          </a:xfrm>
        </p:spPr>
        <p:txBody>
          <a:bodyPr anchor="t">
            <a:normAutofit/>
          </a:bodyPr>
          <a:lstStyle/>
          <a:p>
            <a:pPr algn="l">
              <a:tabLst>
                <a:tab pos="5016375" algn="l"/>
              </a:tabLst>
            </a:pPr>
            <a:r>
              <a:rPr lang="es-ES" sz="3200" dirty="0" err="1">
                <a:solidFill>
                  <a:srgbClr val="1DAB3B"/>
                </a:solidFill>
              </a:rPr>
              <a:t>Correspondences</a:t>
            </a:r>
            <a:r>
              <a:rPr lang="es-ES" sz="3200" dirty="0">
                <a:solidFill>
                  <a:srgbClr val="1DAB3B"/>
                </a:solidFill>
              </a:rPr>
              <a:t> </a:t>
            </a:r>
            <a:r>
              <a:rPr lang="es-ES" sz="3200" dirty="0" err="1">
                <a:solidFill>
                  <a:srgbClr val="1DAB3B"/>
                </a:solidFill>
              </a:rPr>
              <a:t>between</a:t>
            </a:r>
            <a:r>
              <a:rPr lang="es-ES" sz="3200" dirty="0">
                <a:solidFill>
                  <a:srgbClr val="1DAB3B"/>
                </a:solidFill>
              </a:rPr>
              <a:t> </a:t>
            </a:r>
            <a:r>
              <a:rPr lang="es-ES" sz="3200" dirty="0" err="1">
                <a:solidFill>
                  <a:srgbClr val="1DAB3B"/>
                </a:solidFill>
              </a:rPr>
              <a:t>protein</a:t>
            </a:r>
            <a:r>
              <a:rPr lang="es-ES" sz="3200" dirty="0">
                <a:solidFill>
                  <a:srgbClr val="1DAB3B"/>
                </a:solidFill>
              </a:rPr>
              <a:t> </a:t>
            </a:r>
            <a:r>
              <a:rPr lang="es-ES" sz="3200" dirty="0" err="1">
                <a:solidFill>
                  <a:srgbClr val="1DAB3B"/>
                </a:solidFill>
              </a:rPr>
              <a:t>sequence</a:t>
            </a:r>
            <a:r>
              <a:rPr lang="es-ES" sz="3200" dirty="0">
                <a:solidFill>
                  <a:srgbClr val="1DAB3B"/>
                </a:solidFill>
              </a:rPr>
              <a:t> and </a:t>
            </a:r>
            <a:r>
              <a:rPr lang="es-ES" sz="3200" dirty="0" err="1">
                <a:solidFill>
                  <a:srgbClr val="1DAB3B"/>
                </a:solidFill>
              </a:rPr>
              <a:t>structure</a:t>
            </a:r>
            <a:endParaRPr lang="en-US" sz="3200" dirty="0">
              <a:solidFill>
                <a:srgbClr val="1DAB3B"/>
              </a:solidFill>
              <a:latin typeface="Arial"/>
              <a:cs typeface="Arial"/>
            </a:endParaRPr>
          </a:p>
        </p:txBody>
      </p:sp>
    </p:spTree>
    <p:extLst>
      <p:ext uri="{BB962C8B-B14F-4D97-AF65-F5344CB8AC3E}">
        <p14:creationId xmlns:p14="http://schemas.microsoft.com/office/powerpoint/2010/main" val="1006034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B62807F7-D9B1-AB4E-B5EA-92BA6D89E299}"/>
              </a:ext>
            </a:extLst>
          </p:cNvPr>
          <p:cNvPicPr>
            <a:picLocks noChangeAspect="1"/>
          </p:cNvPicPr>
          <p:nvPr/>
        </p:nvPicPr>
        <p:blipFill rotWithShape="1">
          <a:blip r:embed="rId3"/>
          <a:srcRect l="5623" t="8793" r="8503" b="8456"/>
          <a:stretch/>
        </p:blipFill>
        <p:spPr>
          <a:xfrm>
            <a:off x="4218039" y="867344"/>
            <a:ext cx="7879514" cy="4745622"/>
          </a:xfrm>
          <a:prstGeom prst="rect">
            <a:avLst/>
          </a:prstGeom>
        </p:spPr>
      </p:pic>
      <p:sp>
        <p:nvSpPr>
          <p:cNvPr id="3" name="Rectángulo 2">
            <a:extLst>
              <a:ext uri="{FF2B5EF4-FFF2-40B4-BE49-F238E27FC236}">
                <a16:creationId xmlns:a16="http://schemas.microsoft.com/office/drawing/2014/main" id="{4072FA97-CA31-4C4D-B1A1-4C3CCB785018}"/>
              </a:ext>
            </a:extLst>
          </p:cNvPr>
          <p:cNvSpPr/>
          <p:nvPr/>
        </p:nvSpPr>
        <p:spPr>
          <a:xfrm>
            <a:off x="7115175" y="5778774"/>
            <a:ext cx="4733925" cy="1223412"/>
          </a:xfrm>
          <a:prstGeom prst="rect">
            <a:avLst/>
          </a:prstGeom>
        </p:spPr>
        <p:txBody>
          <a:bodyPr wrap="square">
            <a:spAutoFit/>
          </a:bodyPr>
          <a:lstStyle/>
          <a:p>
            <a:pPr algn="r" defTabSz="457200"/>
            <a:r>
              <a:rPr lang="es-ES" sz="1050" dirty="0" err="1">
                <a:solidFill>
                  <a:srgbClr val="7F7F7F"/>
                </a:solidFill>
                <a:latin typeface="Arial"/>
              </a:rPr>
              <a:t>Adapted</a:t>
            </a:r>
            <a:r>
              <a:rPr lang="es-ES" sz="1050" dirty="0">
                <a:solidFill>
                  <a:srgbClr val="7F7F7F"/>
                </a:solidFill>
                <a:latin typeface="Arial"/>
              </a:rPr>
              <a:t> </a:t>
            </a:r>
            <a:r>
              <a:rPr lang="es-ES" sz="1050" dirty="0" err="1">
                <a:solidFill>
                  <a:srgbClr val="7F7F7F"/>
                </a:solidFill>
                <a:latin typeface="Arial"/>
              </a:rPr>
              <a:t>from</a:t>
            </a:r>
            <a:r>
              <a:rPr lang="es-ES" sz="1050" dirty="0">
                <a:solidFill>
                  <a:srgbClr val="7F7F7F"/>
                </a:solidFill>
                <a:latin typeface="Arial"/>
              </a:rPr>
              <a:t> van der Lee et al. </a:t>
            </a:r>
            <a:r>
              <a:rPr lang="es-ES" sz="1050" dirty="0" err="1">
                <a:solidFill>
                  <a:srgbClr val="7F7F7F"/>
                </a:solidFill>
                <a:latin typeface="Arial"/>
              </a:rPr>
              <a:t>Classification</a:t>
            </a:r>
            <a:r>
              <a:rPr lang="es-ES" sz="1050" dirty="0">
                <a:solidFill>
                  <a:srgbClr val="7F7F7F"/>
                </a:solidFill>
                <a:latin typeface="Arial"/>
              </a:rPr>
              <a:t> of </a:t>
            </a:r>
            <a:r>
              <a:rPr lang="es-ES" sz="1050" dirty="0" err="1">
                <a:solidFill>
                  <a:srgbClr val="7F7F7F"/>
                </a:solidFill>
                <a:latin typeface="Arial"/>
              </a:rPr>
              <a:t>Intrinsically</a:t>
            </a:r>
            <a:r>
              <a:rPr lang="es-ES" sz="1050" dirty="0">
                <a:solidFill>
                  <a:srgbClr val="7F7F7F"/>
                </a:solidFill>
                <a:latin typeface="Arial"/>
              </a:rPr>
              <a:t> </a:t>
            </a:r>
            <a:r>
              <a:rPr lang="es-ES" sz="1050" dirty="0" err="1">
                <a:solidFill>
                  <a:srgbClr val="7F7F7F"/>
                </a:solidFill>
                <a:latin typeface="Arial"/>
              </a:rPr>
              <a:t>Disordered</a:t>
            </a:r>
            <a:r>
              <a:rPr lang="es-ES" sz="1050" dirty="0">
                <a:solidFill>
                  <a:srgbClr val="7F7F7F"/>
                </a:solidFill>
                <a:latin typeface="Arial"/>
              </a:rPr>
              <a:t> </a:t>
            </a:r>
            <a:r>
              <a:rPr lang="es-ES" sz="1050" dirty="0" err="1">
                <a:solidFill>
                  <a:srgbClr val="7F7F7F"/>
                </a:solidFill>
                <a:latin typeface="Arial"/>
              </a:rPr>
              <a:t>Regions</a:t>
            </a:r>
            <a:r>
              <a:rPr lang="es-ES" sz="1050" dirty="0">
                <a:solidFill>
                  <a:srgbClr val="7F7F7F"/>
                </a:solidFill>
                <a:latin typeface="Arial"/>
              </a:rPr>
              <a:t> and </a:t>
            </a:r>
            <a:r>
              <a:rPr lang="es-ES" sz="1050" dirty="0" err="1">
                <a:solidFill>
                  <a:srgbClr val="7F7F7F"/>
                </a:solidFill>
                <a:latin typeface="Arial"/>
              </a:rPr>
              <a:t>Proteins</a:t>
            </a:r>
            <a:r>
              <a:rPr lang="es-ES" sz="1050" dirty="0">
                <a:solidFill>
                  <a:srgbClr val="7F7F7F"/>
                </a:solidFill>
                <a:latin typeface="Arial"/>
              </a:rPr>
              <a:t>.  </a:t>
            </a:r>
            <a:r>
              <a:rPr lang="es-ES" sz="1050" dirty="0" err="1">
                <a:solidFill>
                  <a:srgbClr val="7F7F7F"/>
                </a:solidFill>
                <a:latin typeface="Arial"/>
              </a:rPr>
              <a:t>Chem</a:t>
            </a:r>
            <a:r>
              <a:rPr lang="es-ES" sz="1050" dirty="0">
                <a:solidFill>
                  <a:srgbClr val="7F7F7F"/>
                </a:solidFill>
                <a:latin typeface="Arial"/>
              </a:rPr>
              <a:t>. Rev. 2014. 114: 6589−6631. </a:t>
            </a:r>
            <a:r>
              <a:rPr lang="es-ES" sz="1050" dirty="0" err="1">
                <a:solidFill>
                  <a:srgbClr val="7F7F7F"/>
                </a:solidFill>
                <a:latin typeface="Arial"/>
              </a:rPr>
              <a:t>doi</a:t>
            </a:r>
            <a:r>
              <a:rPr lang="es-ES" sz="1050" dirty="0">
                <a:solidFill>
                  <a:srgbClr val="7F7F7F"/>
                </a:solidFill>
                <a:latin typeface="Arial"/>
              </a:rPr>
              <a:t>: 10.1021/cr400525m</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5" name="Título 1">
            <a:extLst>
              <a:ext uri="{FF2B5EF4-FFF2-40B4-BE49-F238E27FC236}">
                <a16:creationId xmlns:a16="http://schemas.microsoft.com/office/drawing/2014/main" id="{9E70B375-ED68-6843-B985-2C302ACC8FAB}"/>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Sequence-structure relationship</a:t>
            </a:r>
          </a:p>
          <a:p>
            <a:pPr algn="l">
              <a:tabLst>
                <a:tab pos="5016375" algn="l"/>
              </a:tabLst>
            </a:pPr>
            <a:endParaRPr lang="en-US" sz="3200" dirty="0">
              <a:solidFill>
                <a:srgbClr val="1DAB3B"/>
              </a:solidFill>
              <a:cs typeface="Arial"/>
            </a:endParaRPr>
          </a:p>
        </p:txBody>
      </p:sp>
      <p:sp>
        <p:nvSpPr>
          <p:cNvPr id="6" name="Marcador de contenido 4">
            <a:extLst>
              <a:ext uri="{FF2B5EF4-FFF2-40B4-BE49-F238E27FC236}">
                <a16:creationId xmlns:a16="http://schemas.microsoft.com/office/drawing/2014/main" id="{206B43FC-0156-3C4D-8405-D5659511DEC6}"/>
              </a:ext>
            </a:extLst>
          </p:cNvPr>
          <p:cNvSpPr txBox="1">
            <a:spLocks/>
          </p:cNvSpPr>
          <p:nvPr/>
        </p:nvSpPr>
        <p:spPr>
          <a:xfrm>
            <a:off x="284265" y="867344"/>
            <a:ext cx="3933774" cy="4351338"/>
          </a:xfrm>
          <a:prstGeom prst="rect">
            <a:avLst/>
          </a:prstGeom>
        </p:spPr>
        <p:txBody>
          <a:bodyPr>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20000"/>
              </a:lnSpc>
              <a:spcBef>
                <a:spcPts val="0"/>
              </a:spcBef>
              <a:buNone/>
            </a:pPr>
            <a:r>
              <a:rPr lang="es-MX" sz="1800" i="1" dirty="0">
                <a:latin typeface="Arial" panose="020B0604020202020204" pitchFamily="34" charset="0"/>
                <a:cs typeface="Arial" panose="020B0604020202020204" pitchFamily="34" charset="0"/>
              </a:rPr>
              <a:t>In the 1960s, Christian Anfinsen postulated that </a:t>
            </a:r>
            <a:r>
              <a:rPr lang="es-MX" sz="1800" i="1" dirty="0">
                <a:solidFill>
                  <a:srgbClr val="9D354C"/>
                </a:solidFill>
                <a:latin typeface="Arial" panose="020B0604020202020204" pitchFamily="34" charset="0"/>
                <a:cs typeface="Arial" panose="020B0604020202020204" pitchFamily="34" charset="0"/>
              </a:rPr>
              <a:t>the unique three-dimensional structure of a protein is determined by its amino acid sequence </a:t>
            </a:r>
            <a:r>
              <a:rPr lang="es-MX" sz="1800" i="1" dirty="0">
                <a:latin typeface="Arial" panose="020B0604020202020204" pitchFamily="34" charset="0"/>
                <a:cs typeface="Arial" panose="020B0604020202020204" pitchFamily="34" charset="0"/>
              </a:rPr>
              <a:t>(sequence–structure–function paradigm). However, intrinsically disordered regions does not conform to this postulate. </a:t>
            </a:r>
            <a:r>
              <a:rPr lang="es-MX" sz="1800" i="1" dirty="0">
                <a:solidFill>
                  <a:srgbClr val="2F78A6"/>
                </a:solidFill>
                <a:latin typeface="Arial" panose="020B0604020202020204" pitchFamily="34" charset="0"/>
                <a:cs typeface="Arial" panose="020B0604020202020204" pitchFamily="34" charset="0"/>
              </a:rPr>
              <a:t>Disordered regions contribute to protein function and do not fold into a defined tertiary structure</a:t>
            </a:r>
            <a:r>
              <a:rPr lang="es-MX" sz="1800" i="1" dirty="0">
                <a:latin typeface="Arial" panose="020B0604020202020204" pitchFamily="34" charset="0"/>
                <a:cs typeface="Arial" panose="020B0604020202020204" pitchFamily="34" charset="0"/>
              </a:rPr>
              <a:t>.</a:t>
            </a:r>
          </a:p>
        </p:txBody>
      </p:sp>
      <p:sp>
        <p:nvSpPr>
          <p:cNvPr id="9" name="Rectángulo 8">
            <a:extLst>
              <a:ext uri="{FF2B5EF4-FFF2-40B4-BE49-F238E27FC236}">
                <a16:creationId xmlns:a16="http://schemas.microsoft.com/office/drawing/2014/main" id="{3CEB34B0-510A-214C-9E95-E3AFC82DFF70}"/>
              </a:ext>
            </a:extLst>
          </p:cNvPr>
          <p:cNvSpPr/>
          <p:nvPr/>
        </p:nvSpPr>
        <p:spPr>
          <a:xfrm>
            <a:off x="-275302" y="6090812"/>
            <a:ext cx="5161934" cy="1384995"/>
          </a:xfrm>
          <a:prstGeom prst="rect">
            <a:avLst/>
          </a:prstGeom>
        </p:spPr>
        <p:txBody>
          <a:bodyPr wrap="square">
            <a:spAutoFit/>
          </a:bodyPr>
          <a:lstStyle/>
          <a:p>
            <a:pPr algn="r" defTabSz="457200"/>
            <a:r>
              <a:rPr lang="es-ES" sz="1050" dirty="0" err="1">
                <a:solidFill>
                  <a:srgbClr val="7F7F7F"/>
                </a:solidFill>
                <a:latin typeface="Arial"/>
              </a:rPr>
              <a:t>Babu</a:t>
            </a:r>
            <a:r>
              <a:rPr lang="es-ES" sz="1050" dirty="0">
                <a:solidFill>
                  <a:srgbClr val="7F7F7F"/>
                </a:solidFill>
                <a:latin typeface="Arial"/>
              </a:rPr>
              <a:t> M. </a:t>
            </a:r>
            <a:r>
              <a:rPr lang="es-ES" sz="1050" dirty="0" err="1">
                <a:solidFill>
                  <a:srgbClr val="7F7F7F"/>
                </a:solidFill>
              </a:rPr>
              <a:t>The</a:t>
            </a:r>
            <a:r>
              <a:rPr lang="es-ES" sz="1050" dirty="0">
                <a:solidFill>
                  <a:srgbClr val="7F7F7F"/>
                </a:solidFill>
              </a:rPr>
              <a:t> </a:t>
            </a:r>
            <a:r>
              <a:rPr lang="es-ES" sz="1050" dirty="0" err="1">
                <a:solidFill>
                  <a:srgbClr val="7F7F7F"/>
                </a:solidFill>
              </a:rPr>
              <a:t>contribution</a:t>
            </a:r>
            <a:r>
              <a:rPr lang="es-ES" sz="1050" dirty="0">
                <a:solidFill>
                  <a:srgbClr val="7F7F7F"/>
                </a:solidFill>
              </a:rPr>
              <a:t> of </a:t>
            </a:r>
            <a:r>
              <a:rPr lang="es-ES" sz="1050" dirty="0" err="1">
                <a:solidFill>
                  <a:srgbClr val="7F7F7F"/>
                </a:solidFill>
              </a:rPr>
              <a:t>intrinsically</a:t>
            </a:r>
            <a:r>
              <a:rPr lang="es-ES" sz="1050" dirty="0">
                <a:solidFill>
                  <a:srgbClr val="7F7F7F"/>
                </a:solidFill>
              </a:rPr>
              <a:t> </a:t>
            </a:r>
            <a:r>
              <a:rPr lang="es-ES" sz="1050" dirty="0" err="1">
                <a:solidFill>
                  <a:srgbClr val="7F7F7F"/>
                </a:solidFill>
              </a:rPr>
              <a:t>disordered</a:t>
            </a:r>
            <a:r>
              <a:rPr lang="es-ES" sz="1050" dirty="0">
                <a:solidFill>
                  <a:srgbClr val="7F7F7F"/>
                </a:solidFill>
              </a:rPr>
              <a:t> </a:t>
            </a:r>
            <a:r>
              <a:rPr lang="es-ES" sz="1050" dirty="0" err="1">
                <a:solidFill>
                  <a:srgbClr val="7F7F7F"/>
                </a:solidFill>
              </a:rPr>
              <a:t>regions</a:t>
            </a:r>
            <a:endParaRPr lang="es-ES" sz="1050" dirty="0">
              <a:solidFill>
                <a:srgbClr val="7F7F7F"/>
              </a:solidFill>
            </a:endParaRPr>
          </a:p>
          <a:p>
            <a:pPr algn="r" defTabSz="457200"/>
            <a:r>
              <a:rPr lang="es-ES" sz="1050" dirty="0">
                <a:solidFill>
                  <a:srgbClr val="7F7F7F"/>
                </a:solidFill>
              </a:rPr>
              <a:t>to </a:t>
            </a:r>
            <a:r>
              <a:rPr lang="es-ES" sz="1050" dirty="0" err="1">
                <a:solidFill>
                  <a:srgbClr val="7F7F7F"/>
                </a:solidFill>
              </a:rPr>
              <a:t>protein</a:t>
            </a:r>
            <a:r>
              <a:rPr lang="es-ES" sz="1050" dirty="0">
                <a:solidFill>
                  <a:srgbClr val="7F7F7F"/>
                </a:solidFill>
              </a:rPr>
              <a:t> </a:t>
            </a:r>
            <a:r>
              <a:rPr lang="es-ES" sz="1050" dirty="0" err="1">
                <a:solidFill>
                  <a:srgbClr val="7F7F7F"/>
                </a:solidFill>
              </a:rPr>
              <a:t>function</a:t>
            </a:r>
            <a:r>
              <a:rPr lang="es-ES" sz="1050" dirty="0">
                <a:solidFill>
                  <a:srgbClr val="7F7F7F"/>
                </a:solidFill>
              </a:rPr>
              <a:t>, </a:t>
            </a:r>
            <a:r>
              <a:rPr lang="es-ES" sz="1050" dirty="0" err="1">
                <a:solidFill>
                  <a:srgbClr val="7F7F7F"/>
                </a:solidFill>
              </a:rPr>
              <a:t>cellular</a:t>
            </a:r>
            <a:r>
              <a:rPr lang="es-ES" sz="1050" dirty="0">
                <a:solidFill>
                  <a:srgbClr val="7F7F7F"/>
                </a:solidFill>
              </a:rPr>
              <a:t> </a:t>
            </a:r>
            <a:r>
              <a:rPr lang="es-ES" sz="1050" dirty="0" err="1">
                <a:solidFill>
                  <a:srgbClr val="7F7F7F"/>
                </a:solidFill>
              </a:rPr>
              <a:t>complexity</a:t>
            </a:r>
            <a:r>
              <a:rPr lang="es-ES" sz="1050" dirty="0">
                <a:solidFill>
                  <a:srgbClr val="7F7F7F"/>
                </a:solidFill>
              </a:rPr>
              <a:t>, and human</a:t>
            </a:r>
          </a:p>
          <a:p>
            <a:pPr algn="r" defTabSz="457200"/>
            <a:r>
              <a:rPr lang="es-ES" sz="1050" dirty="0" err="1">
                <a:solidFill>
                  <a:srgbClr val="7F7F7F"/>
                </a:solidFill>
              </a:rPr>
              <a:t>Disease</a:t>
            </a:r>
            <a:r>
              <a:rPr lang="es-ES" sz="1050" dirty="0">
                <a:solidFill>
                  <a:srgbClr val="7F7F7F"/>
                </a:solidFill>
              </a:rPr>
              <a:t>. </a:t>
            </a:r>
            <a:r>
              <a:rPr lang="es-ES" sz="1050" dirty="0" err="1">
                <a:solidFill>
                  <a:srgbClr val="7F7F7F"/>
                </a:solidFill>
              </a:rPr>
              <a:t>Biochemical</a:t>
            </a:r>
            <a:r>
              <a:rPr lang="es-ES" sz="1050" dirty="0">
                <a:solidFill>
                  <a:srgbClr val="7F7F7F"/>
                </a:solidFill>
              </a:rPr>
              <a:t> </a:t>
            </a:r>
            <a:r>
              <a:rPr lang="es-ES" sz="1050" dirty="0" err="1">
                <a:solidFill>
                  <a:srgbClr val="7F7F7F"/>
                </a:solidFill>
              </a:rPr>
              <a:t>Society</a:t>
            </a:r>
            <a:r>
              <a:rPr lang="es-ES" sz="1050" dirty="0">
                <a:solidFill>
                  <a:srgbClr val="7F7F7F"/>
                </a:solidFill>
              </a:rPr>
              <a:t> </a:t>
            </a:r>
            <a:r>
              <a:rPr lang="es-ES" sz="1050" dirty="0" err="1">
                <a:solidFill>
                  <a:srgbClr val="7F7F7F"/>
                </a:solidFill>
              </a:rPr>
              <a:t>Transactions</a:t>
            </a:r>
            <a:r>
              <a:rPr lang="es-ES" sz="1050" dirty="0">
                <a:solidFill>
                  <a:srgbClr val="7F7F7F"/>
                </a:solidFill>
              </a:rPr>
              <a:t>. 2016. 44:1185–1200. </a:t>
            </a:r>
            <a:r>
              <a:rPr lang="es-ES" sz="1050" dirty="0" err="1">
                <a:solidFill>
                  <a:srgbClr val="7F7F7F"/>
                </a:solidFill>
              </a:rPr>
              <a:t>doi</a:t>
            </a:r>
            <a:r>
              <a:rPr lang="es-ES" sz="1050" dirty="0">
                <a:solidFill>
                  <a:srgbClr val="7F7F7F"/>
                </a:solidFill>
              </a:rPr>
              <a:t>: 10.1042/BST20160172</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7" name="Imagen 6">
            <a:extLst>
              <a:ext uri="{FF2B5EF4-FFF2-40B4-BE49-F238E27FC236}">
                <a16:creationId xmlns:a16="http://schemas.microsoft.com/office/drawing/2014/main" id="{E48EDF05-0B5F-9241-A7EB-421E008022B8}"/>
              </a:ext>
            </a:extLst>
          </p:cNvPr>
          <p:cNvPicPr>
            <a:picLocks noChangeAspect="1"/>
          </p:cNvPicPr>
          <p:nvPr/>
        </p:nvPicPr>
        <p:blipFill rotWithShape="1">
          <a:blip r:embed="rId4"/>
          <a:srcRect l="22723" t="23561" r="40288" b="12764"/>
          <a:stretch/>
        </p:blipFill>
        <p:spPr>
          <a:xfrm>
            <a:off x="5102941" y="1412182"/>
            <a:ext cx="1193874" cy="1210579"/>
          </a:xfrm>
          <a:prstGeom prst="rect">
            <a:avLst/>
          </a:prstGeom>
        </p:spPr>
      </p:pic>
    </p:spTree>
    <p:extLst>
      <p:ext uri="{BB962C8B-B14F-4D97-AF65-F5344CB8AC3E}">
        <p14:creationId xmlns:p14="http://schemas.microsoft.com/office/powerpoint/2010/main" val="2549445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C22391D2-9E8D-4F42-80FD-889864ABC76F}"/>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How can we predict protein folding?</a:t>
            </a:r>
          </a:p>
          <a:p>
            <a:pPr algn="l">
              <a:tabLst>
                <a:tab pos="5016375" algn="l"/>
              </a:tabLst>
            </a:pPr>
            <a:endParaRPr lang="en-US" sz="3200" dirty="0">
              <a:solidFill>
                <a:srgbClr val="1DAB3B"/>
              </a:solidFill>
              <a:cs typeface="Arial"/>
            </a:endParaRPr>
          </a:p>
          <a:p>
            <a:pPr algn="l">
              <a:tabLst>
                <a:tab pos="5016375" algn="l"/>
              </a:tabLst>
            </a:pPr>
            <a:endParaRPr lang="en-US" sz="3200" dirty="0">
              <a:solidFill>
                <a:srgbClr val="1DAB3B"/>
              </a:solidFill>
              <a:cs typeface="Arial"/>
            </a:endParaRPr>
          </a:p>
        </p:txBody>
      </p:sp>
      <p:sp>
        <p:nvSpPr>
          <p:cNvPr id="8" name="Marcador de contenido 3">
            <a:extLst>
              <a:ext uri="{FF2B5EF4-FFF2-40B4-BE49-F238E27FC236}">
                <a16:creationId xmlns:a16="http://schemas.microsoft.com/office/drawing/2014/main" id="{E67EB46D-4E65-0A49-BDEF-E2DEF2EB5272}"/>
              </a:ext>
            </a:extLst>
          </p:cNvPr>
          <p:cNvSpPr txBox="1">
            <a:spLocks/>
          </p:cNvSpPr>
          <p:nvPr/>
        </p:nvSpPr>
        <p:spPr>
          <a:xfrm>
            <a:off x="308625" y="1343156"/>
            <a:ext cx="5386917" cy="1309501"/>
          </a:xfrm>
          <a:prstGeom prst="rect">
            <a:avLst/>
          </a:prstGeom>
        </p:spPr>
        <p:txBody>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spcBef>
                <a:spcPts val="0"/>
              </a:spcBef>
              <a:buNone/>
            </a:pPr>
            <a:r>
              <a:rPr lang="es-MX" sz="2400" dirty="0"/>
              <a:t>They do </a:t>
            </a:r>
            <a:r>
              <a:rPr lang="es-MX" sz="2400" dirty="0">
                <a:solidFill>
                  <a:srgbClr val="9D354C"/>
                </a:solidFill>
              </a:rPr>
              <a:t>not use any</a:t>
            </a:r>
            <a:r>
              <a:rPr lang="es-MX" sz="2400" dirty="0"/>
              <a:t> </a:t>
            </a:r>
            <a:r>
              <a:rPr lang="es-MX" sz="2400" dirty="0">
                <a:solidFill>
                  <a:srgbClr val="9D354C"/>
                </a:solidFill>
              </a:rPr>
              <a:t>known structures</a:t>
            </a:r>
            <a:r>
              <a:rPr lang="es-MX" sz="2400" dirty="0"/>
              <a:t>. Useful when not a single structure in a protein family is known.</a:t>
            </a:r>
          </a:p>
        </p:txBody>
      </p:sp>
      <p:sp>
        <p:nvSpPr>
          <p:cNvPr id="9" name="CuadroTexto 8">
            <a:extLst>
              <a:ext uri="{FF2B5EF4-FFF2-40B4-BE49-F238E27FC236}">
                <a16:creationId xmlns:a16="http://schemas.microsoft.com/office/drawing/2014/main" id="{665D1A1D-569D-904E-808B-54039283C3CE}"/>
              </a:ext>
            </a:extLst>
          </p:cNvPr>
          <p:cNvSpPr txBox="1"/>
          <p:nvPr/>
        </p:nvSpPr>
        <p:spPr>
          <a:xfrm>
            <a:off x="402175" y="716395"/>
            <a:ext cx="4178300" cy="461665"/>
          </a:xfrm>
          <a:prstGeom prst="rect">
            <a:avLst/>
          </a:prstGeom>
          <a:noFill/>
        </p:spPr>
        <p:txBody>
          <a:bodyPr wrap="square" rtlCol="0">
            <a:spAutoFit/>
          </a:bodyPr>
          <a:lstStyle/>
          <a:p>
            <a:r>
              <a:rPr lang="es-MX" sz="2400" dirty="0">
                <a:solidFill>
                  <a:srgbClr val="9C35A5"/>
                </a:solidFill>
              </a:rPr>
              <a:t>Template-free (or </a:t>
            </a:r>
            <a:r>
              <a:rPr lang="es-MX" sz="2400" i="1" dirty="0">
                <a:solidFill>
                  <a:srgbClr val="9C35A5"/>
                </a:solidFill>
              </a:rPr>
              <a:t>de novo)</a:t>
            </a:r>
            <a:r>
              <a:rPr lang="es-MX" sz="2400" dirty="0">
                <a:solidFill>
                  <a:srgbClr val="9C35A5"/>
                </a:solidFill>
              </a:rPr>
              <a:t> </a:t>
            </a:r>
          </a:p>
        </p:txBody>
      </p:sp>
      <p:sp>
        <p:nvSpPr>
          <p:cNvPr id="10" name="Marcador de contenido 3">
            <a:extLst>
              <a:ext uri="{FF2B5EF4-FFF2-40B4-BE49-F238E27FC236}">
                <a16:creationId xmlns:a16="http://schemas.microsoft.com/office/drawing/2014/main" id="{9F5A6A61-B7EE-D94C-AB3E-18920BD38972}"/>
              </a:ext>
            </a:extLst>
          </p:cNvPr>
          <p:cNvSpPr txBox="1">
            <a:spLocks/>
          </p:cNvSpPr>
          <p:nvPr/>
        </p:nvSpPr>
        <p:spPr>
          <a:xfrm>
            <a:off x="6496460" y="1401346"/>
            <a:ext cx="5386917" cy="3951288"/>
          </a:xfrm>
          <a:prstGeom prst="rect">
            <a:avLst/>
          </a:prstGeom>
        </p:spPr>
        <p:txBody>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spcBef>
                <a:spcPts val="0"/>
              </a:spcBef>
              <a:buNone/>
            </a:pPr>
            <a:r>
              <a:rPr lang="es-MX" sz="2400" dirty="0"/>
              <a:t>Use the </a:t>
            </a:r>
            <a:r>
              <a:rPr lang="es-MX" sz="2400" dirty="0">
                <a:solidFill>
                  <a:srgbClr val="9D354C"/>
                </a:solidFill>
              </a:rPr>
              <a:t>similarity</a:t>
            </a:r>
            <a:r>
              <a:rPr lang="es-MX" sz="2400" dirty="0"/>
              <a:t> to another protein whose three-dimensional </a:t>
            </a:r>
            <a:r>
              <a:rPr lang="es-MX" sz="2400" dirty="0">
                <a:solidFill>
                  <a:srgbClr val="9D354C"/>
                </a:solidFill>
              </a:rPr>
              <a:t>structure is known</a:t>
            </a:r>
            <a:r>
              <a:rPr lang="es-MX" sz="2400" dirty="0"/>
              <a:t>.</a:t>
            </a:r>
          </a:p>
          <a:p>
            <a:pPr marL="0" indent="0">
              <a:spcBef>
                <a:spcPts val="0"/>
              </a:spcBef>
              <a:buNone/>
            </a:pPr>
            <a:endParaRPr lang="es-MX" sz="2400" dirty="0"/>
          </a:p>
        </p:txBody>
      </p:sp>
      <p:sp>
        <p:nvSpPr>
          <p:cNvPr id="11" name="CuadroTexto 10">
            <a:extLst>
              <a:ext uri="{FF2B5EF4-FFF2-40B4-BE49-F238E27FC236}">
                <a16:creationId xmlns:a16="http://schemas.microsoft.com/office/drawing/2014/main" id="{1BA86B49-F813-6E4E-A1B8-7A7F88BF1AD8}"/>
              </a:ext>
            </a:extLst>
          </p:cNvPr>
          <p:cNvSpPr txBox="1"/>
          <p:nvPr/>
        </p:nvSpPr>
        <p:spPr>
          <a:xfrm>
            <a:off x="6342146" y="715035"/>
            <a:ext cx="5695541" cy="461665"/>
          </a:xfrm>
          <a:prstGeom prst="rect">
            <a:avLst/>
          </a:prstGeom>
          <a:noFill/>
        </p:spPr>
        <p:txBody>
          <a:bodyPr wrap="square" rtlCol="0">
            <a:spAutoFit/>
          </a:bodyPr>
          <a:lstStyle/>
          <a:p>
            <a:r>
              <a:rPr lang="es-MX" sz="2400" dirty="0">
                <a:solidFill>
                  <a:srgbClr val="011893"/>
                </a:solidFill>
              </a:rPr>
              <a:t>Template-based (or homology-modeling)</a:t>
            </a:r>
          </a:p>
        </p:txBody>
      </p:sp>
      <p:sp>
        <p:nvSpPr>
          <p:cNvPr id="13" name="Rectángulo 12">
            <a:extLst>
              <a:ext uri="{FF2B5EF4-FFF2-40B4-BE49-F238E27FC236}">
                <a16:creationId xmlns:a16="http://schemas.microsoft.com/office/drawing/2014/main" id="{07D620F3-DF51-BB4F-9658-6E55CF218DDF}"/>
              </a:ext>
            </a:extLst>
          </p:cNvPr>
          <p:cNvSpPr/>
          <p:nvPr/>
        </p:nvSpPr>
        <p:spPr>
          <a:xfrm>
            <a:off x="308625" y="6040280"/>
            <a:ext cx="4733925" cy="900246"/>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Kuhlman</a:t>
            </a:r>
            <a:r>
              <a:rPr lang="es-ES" sz="1050" dirty="0">
                <a:solidFill>
                  <a:srgbClr val="7F7F7F"/>
                </a:solidFill>
              </a:rPr>
              <a:t> B, Bradley P. </a:t>
            </a:r>
            <a:r>
              <a:rPr lang="es-ES" sz="1050" dirty="0" err="1">
                <a:solidFill>
                  <a:srgbClr val="7F7F7F"/>
                </a:solidFill>
              </a:rPr>
              <a:t>Advances</a:t>
            </a:r>
            <a:r>
              <a:rPr lang="es-ES" sz="1050" dirty="0">
                <a:solidFill>
                  <a:srgbClr val="7F7F7F"/>
                </a:solidFill>
              </a:rPr>
              <a:t> in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and </a:t>
            </a:r>
            <a:r>
              <a:rPr lang="es-ES" sz="1050" dirty="0" err="1">
                <a:solidFill>
                  <a:srgbClr val="7F7F7F"/>
                </a:solidFill>
              </a:rPr>
              <a:t>design</a:t>
            </a:r>
            <a:r>
              <a:rPr lang="es-ES" sz="1050" dirty="0">
                <a:solidFill>
                  <a:srgbClr val="7F7F7F"/>
                </a:solidFill>
              </a:rPr>
              <a:t>. </a:t>
            </a:r>
            <a:r>
              <a:rPr lang="es-ES" sz="1050" dirty="0" err="1">
                <a:solidFill>
                  <a:srgbClr val="7F7F7F"/>
                </a:solidFill>
              </a:rPr>
              <a:t>Nature</a:t>
            </a:r>
            <a:r>
              <a:rPr lang="es-ES" sz="1050" dirty="0">
                <a:solidFill>
                  <a:srgbClr val="7F7F7F"/>
                </a:solidFill>
              </a:rPr>
              <a:t> </a:t>
            </a:r>
            <a:r>
              <a:rPr lang="es-ES" sz="1050" dirty="0" err="1">
                <a:solidFill>
                  <a:srgbClr val="7F7F7F"/>
                </a:solidFill>
              </a:rPr>
              <a:t>Reviews</a:t>
            </a:r>
            <a:r>
              <a:rPr lang="es-ES" sz="1050" dirty="0">
                <a:solidFill>
                  <a:srgbClr val="7F7F7F"/>
                </a:solidFill>
              </a:rPr>
              <a:t> Molecular </a:t>
            </a:r>
            <a:r>
              <a:rPr lang="es-ES" sz="1050" dirty="0" err="1">
                <a:solidFill>
                  <a:srgbClr val="7F7F7F"/>
                </a:solidFill>
              </a:rPr>
              <a:t>Cell</a:t>
            </a:r>
            <a:r>
              <a:rPr lang="es-ES" sz="1050" dirty="0">
                <a:solidFill>
                  <a:srgbClr val="7F7F7F"/>
                </a:solidFill>
              </a:rPr>
              <a:t> </a:t>
            </a:r>
            <a:r>
              <a:rPr lang="es-ES" sz="1050" dirty="0" err="1">
                <a:solidFill>
                  <a:srgbClr val="7F7F7F"/>
                </a:solidFill>
              </a:rPr>
              <a:t>Biology</a:t>
            </a:r>
            <a:r>
              <a:rPr lang="es-ES" sz="1050" dirty="0">
                <a:solidFill>
                  <a:srgbClr val="7F7F7F"/>
                </a:solidFill>
              </a:rPr>
              <a:t>. 2019. 20:681–697.</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15" name="Imagen 14">
            <a:extLst>
              <a:ext uri="{FF2B5EF4-FFF2-40B4-BE49-F238E27FC236}">
                <a16:creationId xmlns:a16="http://schemas.microsoft.com/office/drawing/2014/main" id="{D4D2E0BB-02A4-D64A-8C9A-1446426D7B22}"/>
              </a:ext>
            </a:extLst>
          </p:cNvPr>
          <p:cNvPicPr>
            <a:picLocks noChangeAspect="1"/>
          </p:cNvPicPr>
          <p:nvPr/>
        </p:nvPicPr>
        <p:blipFill rotWithShape="1">
          <a:blip r:embed="rId3"/>
          <a:srcRect l="19560" t="8648" r="62500" b="78808"/>
          <a:stretch/>
        </p:blipFill>
        <p:spPr>
          <a:xfrm>
            <a:off x="1158065" y="4092693"/>
            <a:ext cx="1968500" cy="1084565"/>
          </a:xfrm>
          <a:prstGeom prst="rect">
            <a:avLst/>
          </a:prstGeom>
        </p:spPr>
      </p:pic>
      <p:sp>
        <p:nvSpPr>
          <p:cNvPr id="14" name="Rectángulo 13">
            <a:extLst>
              <a:ext uri="{FF2B5EF4-FFF2-40B4-BE49-F238E27FC236}">
                <a16:creationId xmlns:a16="http://schemas.microsoft.com/office/drawing/2014/main" id="{239DCBAE-86AA-4742-A828-52CF5B489F4A}"/>
              </a:ext>
            </a:extLst>
          </p:cNvPr>
          <p:cNvSpPr/>
          <p:nvPr/>
        </p:nvSpPr>
        <p:spPr>
          <a:xfrm>
            <a:off x="6949158" y="3499024"/>
            <a:ext cx="5242842" cy="900246"/>
          </a:xfrm>
          <a:prstGeom prst="rect">
            <a:avLst/>
          </a:prstGeom>
        </p:spPr>
        <p:txBody>
          <a:bodyPr wrap="square">
            <a:spAutoFit/>
          </a:bodyPr>
          <a:lstStyle/>
          <a:p>
            <a:pPr algn="r" defTabSz="457200"/>
            <a:endParaRPr lang="es-ES" sz="1050" dirty="0">
              <a:solidFill>
                <a:srgbClr val="7F7F7F"/>
              </a:solidFill>
              <a:latin typeface="Arial"/>
            </a:endParaRPr>
          </a:p>
          <a:p>
            <a:pPr algn="r" defTabSz="457200"/>
            <a:r>
              <a:rPr lang="es-ES" sz="1050" dirty="0">
                <a:solidFill>
                  <a:srgbClr val="7F7F7F"/>
                </a:solidFill>
                <a:latin typeface="Arial"/>
              </a:rPr>
              <a:t>PDB ID: 1R2T  </a:t>
            </a:r>
            <a:r>
              <a:rPr lang="es-ES" sz="1050" dirty="0" err="1">
                <a:solidFill>
                  <a:srgbClr val="7F7F7F"/>
                </a:solidFill>
                <a:latin typeface="Arial"/>
              </a:rPr>
              <a:t>Triose-phosphate</a:t>
            </a:r>
            <a:r>
              <a:rPr lang="es-ES" sz="1050" dirty="0">
                <a:solidFill>
                  <a:srgbClr val="7F7F7F"/>
                </a:solidFill>
                <a:latin typeface="Arial"/>
              </a:rPr>
              <a:t> </a:t>
            </a:r>
            <a:r>
              <a:rPr lang="es-ES" sz="1050" dirty="0" err="1">
                <a:solidFill>
                  <a:srgbClr val="7F7F7F"/>
                </a:solidFill>
                <a:latin typeface="Arial"/>
              </a:rPr>
              <a:t>isomerase</a:t>
            </a:r>
            <a:r>
              <a:rPr lang="es-ES" sz="1050" dirty="0">
                <a:solidFill>
                  <a:srgbClr val="7F7F7F"/>
                </a:solidFill>
                <a:latin typeface="Arial"/>
              </a:rPr>
              <a:t> (TIM). Aparicio R, Ferreira S, </a:t>
            </a:r>
            <a:r>
              <a:rPr lang="es-ES" sz="1050" dirty="0" err="1">
                <a:solidFill>
                  <a:srgbClr val="7F7F7F"/>
                </a:solidFill>
                <a:latin typeface="Arial"/>
              </a:rPr>
              <a:t>Polikarpov</a:t>
            </a:r>
            <a:r>
              <a:rPr lang="es-ES" sz="1050" dirty="0">
                <a:solidFill>
                  <a:srgbClr val="7F7F7F"/>
                </a:solidFill>
                <a:latin typeface="Arial"/>
              </a:rPr>
              <a:t> I. J Mol Biol. 2003. 334: 1023-1041. DOI: 10.1016/j.jmb.2003.10.022</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6" name="Imagen 5">
            <a:extLst>
              <a:ext uri="{FF2B5EF4-FFF2-40B4-BE49-F238E27FC236}">
                <a16:creationId xmlns:a16="http://schemas.microsoft.com/office/drawing/2014/main" id="{C9A29DF4-1EAA-1A4B-929B-EC133D3EA31A}"/>
              </a:ext>
            </a:extLst>
          </p:cNvPr>
          <p:cNvPicPr>
            <a:picLocks noChangeAspect="1"/>
          </p:cNvPicPr>
          <p:nvPr/>
        </p:nvPicPr>
        <p:blipFill rotWithShape="1">
          <a:blip r:embed="rId4"/>
          <a:srcRect l="22723" t="23561" r="40288" b="12764"/>
          <a:stretch/>
        </p:blipFill>
        <p:spPr>
          <a:xfrm>
            <a:off x="8533986" y="2216885"/>
            <a:ext cx="1311860" cy="1330216"/>
          </a:xfrm>
          <a:prstGeom prst="rect">
            <a:avLst/>
          </a:prstGeom>
        </p:spPr>
      </p:pic>
      <p:pic>
        <p:nvPicPr>
          <p:cNvPr id="16" name="Imagen 15">
            <a:extLst>
              <a:ext uri="{FF2B5EF4-FFF2-40B4-BE49-F238E27FC236}">
                <a16:creationId xmlns:a16="http://schemas.microsoft.com/office/drawing/2014/main" id="{AE4D4E95-F832-7541-B4CD-B5B7C884D68D}"/>
              </a:ext>
            </a:extLst>
          </p:cNvPr>
          <p:cNvPicPr>
            <a:picLocks noChangeAspect="1"/>
          </p:cNvPicPr>
          <p:nvPr/>
        </p:nvPicPr>
        <p:blipFill rotWithShape="1">
          <a:blip r:embed="rId5"/>
          <a:srcRect l="27061" t="24659" r="68117" b="72017"/>
          <a:stretch/>
        </p:blipFill>
        <p:spPr>
          <a:xfrm>
            <a:off x="6649006" y="4244639"/>
            <a:ext cx="1711930" cy="737419"/>
          </a:xfrm>
          <a:prstGeom prst="rect">
            <a:avLst/>
          </a:prstGeom>
        </p:spPr>
      </p:pic>
      <p:pic>
        <p:nvPicPr>
          <p:cNvPr id="18" name="Imagen 17">
            <a:extLst>
              <a:ext uri="{FF2B5EF4-FFF2-40B4-BE49-F238E27FC236}">
                <a16:creationId xmlns:a16="http://schemas.microsoft.com/office/drawing/2014/main" id="{995EE736-5AA3-454A-BC64-6DA8F02D0823}"/>
              </a:ext>
            </a:extLst>
          </p:cNvPr>
          <p:cNvPicPr>
            <a:picLocks noChangeAspect="1"/>
          </p:cNvPicPr>
          <p:nvPr/>
        </p:nvPicPr>
        <p:blipFill rotWithShape="1">
          <a:blip r:embed="rId6"/>
          <a:srcRect l="40400" t="20455" r="36188" b="70896"/>
          <a:stretch/>
        </p:blipFill>
        <p:spPr>
          <a:xfrm>
            <a:off x="8897682" y="4334943"/>
            <a:ext cx="2568977" cy="593124"/>
          </a:xfrm>
          <a:prstGeom prst="rect">
            <a:avLst/>
          </a:prstGeom>
        </p:spPr>
      </p:pic>
      <p:sp>
        <p:nvSpPr>
          <p:cNvPr id="20" name="Rectángulo 19">
            <a:extLst>
              <a:ext uri="{FF2B5EF4-FFF2-40B4-BE49-F238E27FC236}">
                <a16:creationId xmlns:a16="http://schemas.microsoft.com/office/drawing/2014/main" id="{5BA51A91-55C0-4343-B5EB-568400B92BEA}"/>
              </a:ext>
            </a:extLst>
          </p:cNvPr>
          <p:cNvSpPr/>
          <p:nvPr/>
        </p:nvSpPr>
        <p:spPr>
          <a:xfrm>
            <a:off x="6587764" y="5144885"/>
            <a:ext cx="1711930" cy="415498"/>
          </a:xfrm>
          <a:prstGeom prst="rect">
            <a:avLst/>
          </a:prstGeom>
        </p:spPr>
        <p:txBody>
          <a:bodyPr wrap="square">
            <a:spAutoFit/>
          </a:bodyPr>
          <a:lstStyle/>
          <a:p>
            <a:pPr algn="r" defTabSz="457200"/>
            <a:r>
              <a:rPr lang="es-ES" sz="1050" dirty="0" err="1">
                <a:solidFill>
                  <a:srgbClr val="7F7F7F"/>
                </a:solidFill>
              </a:rPr>
              <a:t>doi</a:t>
            </a:r>
            <a:r>
              <a:rPr lang="es-ES" sz="1050" dirty="0">
                <a:solidFill>
                  <a:srgbClr val="7F7F7F"/>
                </a:solidFill>
              </a:rPr>
              <a:t>: 10.1093/</a:t>
            </a:r>
            <a:r>
              <a:rPr lang="es-ES" sz="1050" dirty="0" err="1">
                <a:solidFill>
                  <a:srgbClr val="7F7F7F"/>
                </a:solidFill>
              </a:rPr>
              <a:t>nar</a:t>
            </a:r>
            <a:r>
              <a:rPr lang="es-ES" sz="1050" dirty="0">
                <a:solidFill>
                  <a:srgbClr val="7F7F7F"/>
                </a:solidFill>
              </a:rPr>
              <a:t>/gki408</a:t>
            </a:r>
          </a:p>
          <a:p>
            <a:pPr algn="r" defTabSz="457200"/>
            <a:endParaRPr lang="es-ES" sz="1050" dirty="0">
              <a:solidFill>
                <a:srgbClr val="7F7F7F"/>
              </a:solidFill>
            </a:endParaRPr>
          </a:p>
        </p:txBody>
      </p:sp>
      <p:sp>
        <p:nvSpPr>
          <p:cNvPr id="21" name="Rectángulo 20">
            <a:extLst>
              <a:ext uri="{FF2B5EF4-FFF2-40B4-BE49-F238E27FC236}">
                <a16:creationId xmlns:a16="http://schemas.microsoft.com/office/drawing/2014/main" id="{945C94E1-0A11-5241-AD3B-7854534543FA}"/>
              </a:ext>
            </a:extLst>
          </p:cNvPr>
          <p:cNvSpPr/>
          <p:nvPr/>
        </p:nvSpPr>
        <p:spPr>
          <a:xfrm>
            <a:off x="549461" y="5160208"/>
            <a:ext cx="2665396" cy="253916"/>
          </a:xfrm>
          <a:prstGeom prst="rect">
            <a:avLst/>
          </a:prstGeom>
        </p:spPr>
        <p:txBody>
          <a:bodyPr wrap="square">
            <a:spAutoFit/>
          </a:bodyPr>
          <a:lstStyle/>
          <a:p>
            <a:pPr algn="r" defTabSz="457200"/>
            <a:r>
              <a:rPr lang="es-ES" sz="1050" dirty="0" err="1">
                <a:solidFill>
                  <a:srgbClr val="7F7F7F"/>
                </a:solidFill>
              </a:rPr>
              <a:t>doi</a:t>
            </a:r>
            <a:r>
              <a:rPr lang="es-ES" sz="1050" dirty="0">
                <a:solidFill>
                  <a:srgbClr val="7F7F7F"/>
                </a:solidFill>
              </a:rPr>
              <a:t>: 10.1016/S0076-6879(04)83004-0</a:t>
            </a:r>
          </a:p>
        </p:txBody>
      </p:sp>
      <p:sp>
        <p:nvSpPr>
          <p:cNvPr id="22" name="Rectángulo 21">
            <a:extLst>
              <a:ext uri="{FF2B5EF4-FFF2-40B4-BE49-F238E27FC236}">
                <a16:creationId xmlns:a16="http://schemas.microsoft.com/office/drawing/2014/main" id="{655CC1EC-2E39-5F40-9B5F-EA64A293BF41}"/>
              </a:ext>
            </a:extLst>
          </p:cNvPr>
          <p:cNvSpPr/>
          <p:nvPr/>
        </p:nvSpPr>
        <p:spPr>
          <a:xfrm>
            <a:off x="9189916" y="5144885"/>
            <a:ext cx="1938690" cy="415498"/>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doi</a:t>
            </a:r>
            <a:r>
              <a:rPr lang="es-ES" sz="1050" dirty="0">
                <a:solidFill>
                  <a:srgbClr val="7F7F7F"/>
                </a:solidFill>
              </a:rPr>
              <a:t>: 10.1093/</a:t>
            </a:r>
            <a:r>
              <a:rPr lang="es-ES" sz="1050" dirty="0" err="1">
                <a:solidFill>
                  <a:srgbClr val="7F7F7F"/>
                </a:solidFill>
              </a:rPr>
              <a:t>nar</a:t>
            </a:r>
            <a:r>
              <a:rPr lang="es-ES" sz="1050" dirty="0">
                <a:solidFill>
                  <a:srgbClr val="7F7F7F"/>
                </a:solidFill>
              </a:rPr>
              <a:t>/gkv342</a:t>
            </a:r>
          </a:p>
          <a:p>
            <a:pPr algn="r" defTabSz="457200"/>
            <a:endParaRPr lang="es-ES" sz="1050" dirty="0">
              <a:solidFill>
                <a:srgbClr val="7F7F7F"/>
              </a:solidFill>
            </a:endParaRPr>
          </a:p>
        </p:txBody>
      </p:sp>
    </p:spTree>
    <p:extLst>
      <p:ext uri="{BB962C8B-B14F-4D97-AF65-F5344CB8AC3E}">
        <p14:creationId xmlns:p14="http://schemas.microsoft.com/office/powerpoint/2010/main" val="1657445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1459DF8-F27B-B048-975C-095FD758D8EF}"/>
              </a:ext>
            </a:extLst>
          </p:cNvPr>
          <p:cNvSpPr>
            <a:spLocks noGrp="1"/>
          </p:cNvSpPr>
          <p:nvPr>
            <p:ph idx="1"/>
          </p:nvPr>
        </p:nvSpPr>
        <p:spPr>
          <a:xfrm>
            <a:off x="139700" y="812801"/>
            <a:ext cx="3835400" cy="4525963"/>
          </a:xfrm>
        </p:spPr>
        <p:txBody>
          <a:bodyPr>
            <a:normAutofit fontScale="70000" lnSpcReduction="20000"/>
          </a:bodyPr>
          <a:lstStyle/>
          <a:p>
            <a:pPr marL="0" indent="0">
              <a:lnSpc>
                <a:spcPct val="120000"/>
              </a:lnSpc>
              <a:spcBef>
                <a:spcPts val="0"/>
              </a:spcBef>
              <a:buNone/>
            </a:pPr>
            <a:r>
              <a:rPr lang="es-MX" sz="2400" dirty="0"/>
              <a:t>Typically begins with the construction of a multiple-sequence alignment of the target protein and related sequences. The sequences of the target and its homologues are then used to predict local structural features, such as secondary structure and backbone torsion angles, and non-local features, such as residue–residue contacts or inter-residue distances across the polypeptide chain. These predicted features guide the process of building 3D models of the target protein structure, which are then refined, ranked and compared with one another to select the final predictions.</a:t>
            </a:r>
          </a:p>
        </p:txBody>
      </p:sp>
      <p:sp>
        <p:nvSpPr>
          <p:cNvPr id="4" name="Título 1">
            <a:extLst>
              <a:ext uri="{FF2B5EF4-FFF2-40B4-BE49-F238E27FC236}">
                <a16:creationId xmlns:a16="http://schemas.microsoft.com/office/drawing/2014/main" id="{E2DA7627-4EBD-764F-9BFC-179DD1A686A5}"/>
              </a:ext>
            </a:extLst>
          </p:cNvPr>
          <p:cNvSpPr txBox="1">
            <a:spLocks/>
          </p:cNvSpPr>
          <p:nvPr/>
        </p:nvSpPr>
        <p:spPr>
          <a:xfrm>
            <a:off x="0" y="1270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Template-free</a:t>
            </a:r>
            <a:r>
              <a:rPr lang="en-US" sz="3200" i="1" dirty="0">
                <a:solidFill>
                  <a:srgbClr val="1DAB3B"/>
                </a:solidFill>
                <a:cs typeface="Arial"/>
              </a:rPr>
              <a:t> (de novo) </a:t>
            </a:r>
            <a:r>
              <a:rPr lang="en-US" sz="3200" dirty="0">
                <a:solidFill>
                  <a:srgbClr val="1DAB3B"/>
                </a:solidFill>
                <a:cs typeface="Arial"/>
              </a:rPr>
              <a:t>folding prediction</a:t>
            </a:r>
          </a:p>
          <a:p>
            <a:pPr algn="l">
              <a:tabLst>
                <a:tab pos="5016375" algn="l"/>
              </a:tabLst>
            </a:pPr>
            <a:endParaRPr lang="en-US" sz="3200" dirty="0">
              <a:solidFill>
                <a:srgbClr val="1DAB3B"/>
              </a:solidFill>
              <a:cs typeface="Arial"/>
            </a:endParaRPr>
          </a:p>
        </p:txBody>
      </p:sp>
      <p:pic>
        <p:nvPicPr>
          <p:cNvPr id="6" name="Imagen 5">
            <a:extLst>
              <a:ext uri="{FF2B5EF4-FFF2-40B4-BE49-F238E27FC236}">
                <a16:creationId xmlns:a16="http://schemas.microsoft.com/office/drawing/2014/main" id="{4AD830A8-7C21-9E4B-830E-C5C4B819C005}"/>
              </a:ext>
            </a:extLst>
          </p:cNvPr>
          <p:cNvPicPr>
            <a:picLocks noChangeAspect="1"/>
          </p:cNvPicPr>
          <p:nvPr/>
        </p:nvPicPr>
        <p:blipFill rotWithShape="1">
          <a:blip r:embed="rId3"/>
          <a:srcRect l="19907" t="18704" r="19908" b="5555"/>
          <a:stretch/>
        </p:blipFill>
        <p:spPr>
          <a:xfrm>
            <a:off x="4733925" y="812801"/>
            <a:ext cx="7307507" cy="5747635"/>
          </a:xfrm>
          <a:prstGeom prst="rect">
            <a:avLst/>
          </a:prstGeom>
        </p:spPr>
      </p:pic>
      <p:sp>
        <p:nvSpPr>
          <p:cNvPr id="9" name="Rectángulo 8">
            <a:extLst>
              <a:ext uri="{FF2B5EF4-FFF2-40B4-BE49-F238E27FC236}">
                <a16:creationId xmlns:a16="http://schemas.microsoft.com/office/drawing/2014/main" id="{DE5E2D58-3F93-7D44-9B18-00E4B9FBAE69}"/>
              </a:ext>
            </a:extLst>
          </p:cNvPr>
          <p:cNvSpPr/>
          <p:nvPr/>
        </p:nvSpPr>
        <p:spPr>
          <a:xfrm>
            <a:off x="0" y="5688742"/>
            <a:ext cx="4733925" cy="900246"/>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Kuhlman</a:t>
            </a:r>
            <a:r>
              <a:rPr lang="es-ES" sz="1050" dirty="0">
                <a:solidFill>
                  <a:srgbClr val="7F7F7F"/>
                </a:solidFill>
              </a:rPr>
              <a:t> B, Bradley P. </a:t>
            </a:r>
            <a:r>
              <a:rPr lang="es-ES" sz="1050" dirty="0" err="1">
                <a:solidFill>
                  <a:srgbClr val="7F7F7F"/>
                </a:solidFill>
              </a:rPr>
              <a:t>Advances</a:t>
            </a:r>
            <a:r>
              <a:rPr lang="es-ES" sz="1050" dirty="0">
                <a:solidFill>
                  <a:srgbClr val="7F7F7F"/>
                </a:solidFill>
              </a:rPr>
              <a:t> in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and </a:t>
            </a:r>
            <a:r>
              <a:rPr lang="es-ES" sz="1050" dirty="0" err="1">
                <a:solidFill>
                  <a:srgbClr val="7F7F7F"/>
                </a:solidFill>
              </a:rPr>
              <a:t>design</a:t>
            </a:r>
            <a:r>
              <a:rPr lang="es-ES" sz="1050" dirty="0">
                <a:solidFill>
                  <a:srgbClr val="7F7F7F"/>
                </a:solidFill>
              </a:rPr>
              <a:t>. </a:t>
            </a:r>
            <a:r>
              <a:rPr lang="es-ES" sz="1050" dirty="0" err="1">
                <a:solidFill>
                  <a:srgbClr val="7F7F7F"/>
                </a:solidFill>
              </a:rPr>
              <a:t>Nature</a:t>
            </a:r>
            <a:r>
              <a:rPr lang="es-ES" sz="1050" dirty="0">
                <a:solidFill>
                  <a:srgbClr val="7F7F7F"/>
                </a:solidFill>
              </a:rPr>
              <a:t> </a:t>
            </a:r>
            <a:r>
              <a:rPr lang="es-ES" sz="1050" dirty="0" err="1">
                <a:solidFill>
                  <a:srgbClr val="7F7F7F"/>
                </a:solidFill>
              </a:rPr>
              <a:t>Reviews</a:t>
            </a:r>
            <a:r>
              <a:rPr lang="es-ES" sz="1050" dirty="0">
                <a:solidFill>
                  <a:srgbClr val="7F7F7F"/>
                </a:solidFill>
              </a:rPr>
              <a:t> Molecular </a:t>
            </a:r>
            <a:r>
              <a:rPr lang="es-ES" sz="1050" dirty="0" err="1">
                <a:solidFill>
                  <a:srgbClr val="7F7F7F"/>
                </a:solidFill>
              </a:rPr>
              <a:t>Cell</a:t>
            </a:r>
            <a:r>
              <a:rPr lang="es-ES" sz="1050" dirty="0">
                <a:solidFill>
                  <a:srgbClr val="7F7F7F"/>
                </a:solidFill>
              </a:rPr>
              <a:t> </a:t>
            </a:r>
            <a:r>
              <a:rPr lang="es-ES" sz="1050" dirty="0" err="1">
                <a:solidFill>
                  <a:srgbClr val="7F7F7F"/>
                </a:solidFill>
              </a:rPr>
              <a:t>Biology</a:t>
            </a:r>
            <a:r>
              <a:rPr lang="es-ES" sz="1050" dirty="0">
                <a:solidFill>
                  <a:srgbClr val="7F7F7F"/>
                </a:solidFill>
              </a:rPr>
              <a:t>. 2019. 20:681–697.</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Tree>
    <p:extLst>
      <p:ext uri="{BB962C8B-B14F-4D97-AF65-F5344CB8AC3E}">
        <p14:creationId xmlns:p14="http://schemas.microsoft.com/office/powerpoint/2010/main" val="3739895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668B1D0E-A0B2-6242-AB57-A7C25843F3B7}"/>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Template-based (or homology model building)</a:t>
            </a:r>
          </a:p>
          <a:p>
            <a:pPr algn="l">
              <a:tabLst>
                <a:tab pos="5016375" algn="l"/>
              </a:tabLst>
            </a:pPr>
            <a:endParaRPr lang="en-US" sz="3200" dirty="0">
              <a:solidFill>
                <a:srgbClr val="1DAB3B"/>
              </a:solidFill>
              <a:cs typeface="Arial"/>
            </a:endParaRPr>
          </a:p>
          <a:p>
            <a:pPr algn="l">
              <a:tabLst>
                <a:tab pos="5016375" algn="l"/>
              </a:tabLst>
            </a:pPr>
            <a:endParaRPr lang="en-US" sz="3200" dirty="0">
              <a:solidFill>
                <a:srgbClr val="1DAB3B"/>
              </a:solidFill>
              <a:cs typeface="Arial"/>
            </a:endParaRPr>
          </a:p>
          <a:p>
            <a:pPr algn="l">
              <a:tabLst>
                <a:tab pos="5016375" algn="l"/>
              </a:tabLst>
            </a:pPr>
            <a:endParaRPr lang="en-US" sz="3200" dirty="0">
              <a:solidFill>
                <a:srgbClr val="1DAB3B"/>
              </a:solidFill>
              <a:cs typeface="Arial"/>
            </a:endParaRPr>
          </a:p>
        </p:txBody>
      </p:sp>
      <p:pic>
        <p:nvPicPr>
          <p:cNvPr id="9" name="Imagen 8">
            <a:extLst>
              <a:ext uri="{FF2B5EF4-FFF2-40B4-BE49-F238E27FC236}">
                <a16:creationId xmlns:a16="http://schemas.microsoft.com/office/drawing/2014/main" id="{A54D1E08-FEE7-974E-9157-95813FCEF438}"/>
              </a:ext>
            </a:extLst>
          </p:cNvPr>
          <p:cNvPicPr>
            <a:picLocks noChangeAspect="1"/>
          </p:cNvPicPr>
          <p:nvPr/>
        </p:nvPicPr>
        <p:blipFill>
          <a:blip r:embed="rId3"/>
          <a:stretch>
            <a:fillRect/>
          </a:stretch>
        </p:blipFill>
        <p:spPr>
          <a:xfrm>
            <a:off x="4082845" y="593124"/>
            <a:ext cx="7836310" cy="5162745"/>
          </a:xfrm>
          <a:prstGeom prst="rect">
            <a:avLst/>
          </a:prstGeom>
        </p:spPr>
      </p:pic>
      <p:sp>
        <p:nvSpPr>
          <p:cNvPr id="13" name="Rectángulo 12">
            <a:extLst>
              <a:ext uri="{FF2B5EF4-FFF2-40B4-BE49-F238E27FC236}">
                <a16:creationId xmlns:a16="http://schemas.microsoft.com/office/drawing/2014/main" id="{E3D054E9-838B-A94D-9C8F-DF643CEC488E}"/>
              </a:ext>
            </a:extLst>
          </p:cNvPr>
          <p:cNvSpPr/>
          <p:nvPr/>
        </p:nvSpPr>
        <p:spPr>
          <a:xfrm>
            <a:off x="6931897" y="5957754"/>
            <a:ext cx="4733925" cy="1223412"/>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Xiaotao</a:t>
            </a:r>
            <a:r>
              <a:rPr lang="es-ES" sz="1050" dirty="0">
                <a:solidFill>
                  <a:srgbClr val="7F7F7F"/>
                </a:solidFill>
              </a:rPr>
              <a:t> Q, </a:t>
            </a:r>
            <a:r>
              <a:rPr lang="es-ES" sz="1050" dirty="0" err="1">
                <a:solidFill>
                  <a:srgbClr val="7F7F7F"/>
                </a:solidFill>
              </a:rPr>
              <a:t>Rosemarie</a:t>
            </a:r>
            <a:r>
              <a:rPr lang="es-ES" sz="1050" dirty="0">
                <a:solidFill>
                  <a:srgbClr val="7F7F7F"/>
                </a:solidFill>
              </a:rPr>
              <a:t> S, </a:t>
            </a:r>
            <a:r>
              <a:rPr lang="es-ES" sz="1050" dirty="0" err="1">
                <a:solidFill>
                  <a:srgbClr val="7F7F7F"/>
                </a:solidFill>
              </a:rPr>
              <a:t>Ryan</a:t>
            </a:r>
            <a:r>
              <a:rPr lang="es-ES" sz="1050" dirty="0">
                <a:solidFill>
                  <a:srgbClr val="7F7F7F"/>
                </a:solidFill>
              </a:rPr>
              <a:t> D, Jerry Ti. A </a:t>
            </a:r>
            <a:r>
              <a:rPr lang="es-ES" sz="1050" dirty="0" err="1">
                <a:solidFill>
                  <a:srgbClr val="7F7F7F"/>
                </a:solidFill>
              </a:rPr>
              <a:t>Guide</a:t>
            </a:r>
            <a:r>
              <a:rPr lang="es-ES" sz="1050" dirty="0">
                <a:solidFill>
                  <a:srgbClr val="7F7F7F"/>
                </a:solidFill>
              </a:rPr>
              <a:t> to </a:t>
            </a:r>
            <a:r>
              <a:rPr lang="es-ES" sz="1050" dirty="0" err="1">
                <a:solidFill>
                  <a:srgbClr val="7F7F7F"/>
                </a:solidFill>
              </a:rPr>
              <a:t>Template</a:t>
            </a:r>
            <a:r>
              <a:rPr lang="es-ES" sz="1050" dirty="0">
                <a:solidFill>
                  <a:srgbClr val="7F7F7F"/>
                </a:solidFill>
              </a:rPr>
              <a:t> </a:t>
            </a:r>
            <a:r>
              <a:rPr lang="es-ES" sz="1050" dirty="0" err="1">
                <a:solidFill>
                  <a:srgbClr val="7F7F7F"/>
                </a:solidFill>
              </a:rPr>
              <a:t>Based</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t>
            </a:r>
            <a:r>
              <a:rPr lang="es-ES" sz="1050" dirty="0" err="1">
                <a:solidFill>
                  <a:srgbClr val="7F7F7F"/>
                </a:solidFill>
              </a:rPr>
              <a:t>Current</a:t>
            </a:r>
            <a:r>
              <a:rPr lang="es-ES" sz="1050" dirty="0">
                <a:solidFill>
                  <a:srgbClr val="7F7F7F"/>
                </a:solidFill>
              </a:rPr>
              <a:t> </a:t>
            </a:r>
            <a:r>
              <a:rPr lang="es-ES" sz="1050" dirty="0" err="1">
                <a:solidFill>
                  <a:srgbClr val="7F7F7F"/>
                </a:solidFill>
              </a:rPr>
              <a:t>Protein</a:t>
            </a:r>
            <a:r>
              <a:rPr lang="es-ES" sz="1050" dirty="0">
                <a:solidFill>
                  <a:srgbClr val="7F7F7F"/>
                </a:solidFill>
              </a:rPr>
              <a:t> &amp; </a:t>
            </a:r>
            <a:r>
              <a:rPr lang="es-ES" sz="1050" dirty="0" err="1">
                <a:solidFill>
                  <a:srgbClr val="7F7F7F"/>
                </a:solidFill>
              </a:rPr>
              <a:t>Peptide</a:t>
            </a:r>
            <a:r>
              <a:rPr lang="es-ES" sz="1050" dirty="0">
                <a:solidFill>
                  <a:srgbClr val="7F7F7F"/>
                </a:solidFill>
              </a:rPr>
              <a:t> </a:t>
            </a:r>
            <a:r>
              <a:rPr lang="es-ES" sz="1050" dirty="0" err="1">
                <a:solidFill>
                  <a:srgbClr val="7F7F7F"/>
                </a:solidFill>
              </a:rPr>
              <a:t>Science</a:t>
            </a:r>
            <a:r>
              <a:rPr lang="es-ES" sz="1050" dirty="0">
                <a:solidFill>
                  <a:srgbClr val="7F7F7F"/>
                </a:solidFill>
              </a:rPr>
              <a:t>. 2009. 10:270-285. </a:t>
            </a:r>
            <a:r>
              <a:rPr lang="es-ES" sz="1050" dirty="0" err="1">
                <a:solidFill>
                  <a:srgbClr val="7F7F7F"/>
                </a:solidFill>
              </a:rPr>
              <a:t>doi</a:t>
            </a:r>
            <a:r>
              <a:rPr lang="es-ES" sz="1050" dirty="0">
                <a:solidFill>
                  <a:srgbClr val="7F7F7F"/>
                </a:solidFill>
              </a:rPr>
              <a:t>: : 10.2174/138920309788452182</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4" name="Rectángulo 13">
            <a:extLst>
              <a:ext uri="{FF2B5EF4-FFF2-40B4-BE49-F238E27FC236}">
                <a16:creationId xmlns:a16="http://schemas.microsoft.com/office/drawing/2014/main" id="{1836E362-65DC-7A49-9D9A-4608A3C9726D}"/>
              </a:ext>
            </a:extLst>
          </p:cNvPr>
          <p:cNvSpPr/>
          <p:nvPr/>
        </p:nvSpPr>
        <p:spPr>
          <a:xfrm>
            <a:off x="198694" y="5796171"/>
            <a:ext cx="3670300" cy="1061829"/>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Kuhlman</a:t>
            </a:r>
            <a:r>
              <a:rPr lang="es-ES" sz="1050" dirty="0">
                <a:solidFill>
                  <a:srgbClr val="7F7F7F"/>
                </a:solidFill>
              </a:rPr>
              <a:t> B, Bradley P. </a:t>
            </a:r>
            <a:r>
              <a:rPr lang="es-ES" sz="1050" dirty="0" err="1">
                <a:solidFill>
                  <a:srgbClr val="7F7F7F"/>
                </a:solidFill>
              </a:rPr>
              <a:t>Advances</a:t>
            </a:r>
            <a:r>
              <a:rPr lang="es-ES" sz="1050" dirty="0">
                <a:solidFill>
                  <a:srgbClr val="7F7F7F"/>
                </a:solidFill>
              </a:rPr>
              <a:t> in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and </a:t>
            </a:r>
            <a:r>
              <a:rPr lang="es-ES" sz="1050" dirty="0" err="1">
                <a:solidFill>
                  <a:srgbClr val="7F7F7F"/>
                </a:solidFill>
              </a:rPr>
              <a:t>design</a:t>
            </a:r>
            <a:r>
              <a:rPr lang="es-ES" sz="1050" dirty="0">
                <a:solidFill>
                  <a:srgbClr val="7F7F7F"/>
                </a:solidFill>
              </a:rPr>
              <a:t>. </a:t>
            </a:r>
            <a:r>
              <a:rPr lang="es-ES" sz="1050" dirty="0" err="1">
                <a:solidFill>
                  <a:srgbClr val="7F7F7F"/>
                </a:solidFill>
              </a:rPr>
              <a:t>Nature</a:t>
            </a:r>
            <a:r>
              <a:rPr lang="es-ES" sz="1050" dirty="0">
                <a:solidFill>
                  <a:srgbClr val="7F7F7F"/>
                </a:solidFill>
              </a:rPr>
              <a:t> </a:t>
            </a:r>
            <a:r>
              <a:rPr lang="es-ES" sz="1050" dirty="0" err="1">
                <a:solidFill>
                  <a:srgbClr val="7F7F7F"/>
                </a:solidFill>
              </a:rPr>
              <a:t>Reviews</a:t>
            </a:r>
            <a:r>
              <a:rPr lang="es-ES" sz="1050" dirty="0">
                <a:solidFill>
                  <a:srgbClr val="7F7F7F"/>
                </a:solidFill>
              </a:rPr>
              <a:t> Molecular </a:t>
            </a:r>
            <a:r>
              <a:rPr lang="es-ES" sz="1050" dirty="0" err="1">
                <a:solidFill>
                  <a:srgbClr val="7F7F7F"/>
                </a:solidFill>
              </a:rPr>
              <a:t>Cell</a:t>
            </a:r>
            <a:r>
              <a:rPr lang="es-ES" sz="1050" dirty="0">
                <a:solidFill>
                  <a:srgbClr val="7F7F7F"/>
                </a:solidFill>
              </a:rPr>
              <a:t> </a:t>
            </a:r>
            <a:r>
              <a:rPr lang="es-ES" sz="1050" dirty="0" err="1">
                <a:solidFill>
                  <a:srgbClr val="7F7F7F"/>
                </a:solidFill>
              </a:rPr>
              <a:t>Biology</a:t>
            </a:r>
            <a:r>
              <a:rPr lang="es-ES" sz="1050" dirty="0">
                <a:solidFill>
                  <a:srgbClr val="7F7F7F"/>
                </a:solidFill>
              </a:rPr>
              <a:t>. 2019. 20:681–697.</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5" name="Marcador de contenido 2">
            <a:extLst>
              <a:ext uri="{FF2B5EF4-FFF2-40B4-BE49-F238E27FC236}">
                <a16:creationId xmlns:a16="http://schemas.microsoft.com/office/drawing/2014/main" id="{06142EF3-FEEA-4342-A6B5-38B5E6602F9D}"/>
              </a:ext>
            </a:extLst>
          </p:cNvPr>
          <p:cNvSpPr>
            <a:spLocks noGrp="1"/>
          </p:cNvSpPr>
          <p:nvPr>
            <p:ph idx="1"/>
          </p:nvPr>
        </p:nvSpPr>
        <p:spPr>
          <a:xfrm>
            <a:off x="388937" y="733734"/>
            <a:ext cx="3670300" cy="3562964"/>
          </a:xfrm>
        </p:spPr>
        <p:txBody>
          <a:bodyPr>
            <a:noAutofit/>
          </a:bodyPr>
          <a:lstStyle/>
          <a:p>
            <a:pPr marL="0" indent="0">
              <a:spcBef>
                <a:spcPts val="0"/>
              </a:spcBef>
              <a:buNone/>
            </a:pPr>
            <a:r>
              <a:rPr lang="es-MX" sz="1900" i="1" dirty="0"/>
              <a:t>The steps in standard template-based modelling include selection of a suitable structural template; </a:t>
            </a:r>
            <a:r>
              <a:rPr lang="es-MX" sz="1900" i="1" dirty="0">
                <a:solidFill>
                  <a:srgbClr val="9D354C"/>
                </a:solidFill>
              </a:rPr>
              <a:t>alignment of the target sequence to the template structure</a:t>
            </a:r>
            <a:r>
              <a:rPr lang="es-MX" sz="1900" i="1" dirty="0"/>
              <a:t>; and molecular modelling to account for mutations, insertions and deletions present in the target–template alignment.  </a:t>
            </a:r>
          </a:p>
          <a:p>
            <a:pPr marL="0" indent="0">
              <a:spcBef>
                <a:spcPts val="0"/>
              </a:spcBef>
              <a:buNone/>
            </a:pPr>
            <a:endParaRPr lang="es-MX" sz="1900" i="1" dirty="0"/>
          </a:p>
          <a:p>
            <a:pPr marL="0" indent="0">
              <a:spcBef>
                <a:spcPts val="0"/>
              </a:spcBef>
              <a:buNone/>
            </a:pPr>
            <a:r>
              <a:rPr lang="es-MX" sz="1900" i="1" dirty="0">
                <a:solidFill>
                  <a:srgbClr val="2F78A6"/>
                </a:solidFill>
              </a:rPr>
              <a:t>Together with available crystal structures, template-based modelling approaches can provide structural information for roughly two-thirds of known protein families.</a:t>
            </a:r>
            <a:endParaRPr lang="es-MX" sz="2000" i="1" dirty="0"/>
          </a:p>
          <a:p>
            <a:pPr marL="0" indent="0">
              <a:spcBef>
                <a:spcPts val="0"/>
              </a:spcBef>
              <a:buNone/>
            </a:pPr>
            <a:r>
              <a:rPr lang="es-MX" sz="2000" dirty="0">
                <a:solidFill>
                  <a:srgbClr val="2F78A6"/>
                </a:solidFill>
              </a:rPr>
              <a:t> </a:t>
            </a:r>
            <a:endParaRPr lang="es-MX" sz="2000" i="1" dirty="0">
              <a:solidFill>
                <a:srgbClr val="2F78A6"/>
              </a:solidFill>
            </a:endParaRPr>
          </a:p>
          <a:p>
            <a:pPr marL="0" indent="0">
              <a:spcBef>
                <a:spcPts val="0"/>
              </a:spcBef>
              <a:buNone/>
            </a:pPr>
            <a:r>
              <a:rPr lang="es-MX" sz="2000" i="1" dirty="0">
                <a:solidFill>
                  <a:srgbClr val="2F78A6"/>
                </a:solidFill>
              </a:rPr>
              <a:t> </a:t>
            </a:r>
          </a:p>
        </p:txBody>
      </p:sp>
    </p:spTree>
    <p:extLst>
      <p:ext uri="{BB962C8B-B14F-4D97-AF65-F5344CB8AC3E}">
        <p14:creationId xmlns:p14="http://schemas.microsoft.com/office/powerpoint/2010/main" val="4098923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9D5AEE8-5BC5-824B-A72C-0AF546F1649C}"/>
              </a:ext>
            </a:extLst>
          </p:cNvPr>
          <p:cNvSpPr>
            <a:spLocks noGrp="1"/>
          </p:cNvSpPr>
          <p:nvPr>
            <p:ph idx="1"/>
          </p:nvPr>
        </p:nvSpPr>
        <p:spPr>
          <a:xfrm>
            <a:off x="388937" y="723901"/>
            <a:ext cx="5048302" cy="4525963"/>
          </a:xfrm>
        </p:spPr>
        <p:txBody>
          <a:bodyPr>
            <a:normAutofit fontScale="77500" lnSpcReduction="20000"/>
          </a:bodyPr>
          <a:lstStyle/>
          <a:p>
            <a:pPr marL="0" indent="0">
              <a:lnSpc>
                <a:spcPct val="120000"/>
              </a:lnSpc>
              <a:spcBef>
                <a:spcPts val="0"/>
              </a:spcBef>
              <a:buNone/>
            </a:pPr>
            <a:r>
              <a:rPr lang="es-MX" sz="2400" i="1" dirty="0"/>
              <a:t>Created in 1994, CASP is a community wide experiment to determine and advance </a:t>
            </a:r>
            <a:r>
              <a:rPr lang="es-MX" sz="2400" i="1" dirty="0">
                <a:solidFill>
                  <a:srgbClr val="9D354C"/>
                </a:solidFill>
              </a:rPr>
              <a:t>the state of the art in modeling protein structure</a:t>
            </a:r>
            <a:r>
              <a:rPr lang="es-MX" sz="2400" i="1" dirty="0"/>
              <a:t> from amino acid sequence.</a:t>
            </a:r>
          </a:p>
          <a:p>
            <a:pPr marL="0" indent="0">
              <a:lnSpc>
                <a:spcPct val="120000"/>
              </a:lnSpc>
              <a:spcBef>
                <a:spcPts val="0"/>
              </a:spcBef>
              <a:buNone/>
            </a:pPr>
            <a:endParaRPr lang="es-MX" sz="2400" i="1" dirty="0"/>
          </a:p>
          <a:p>
            <a:pPr marL="0" indent="0">
              <a:lnSpc>
                <a:spcPct val="120000"/>
              </a:lnSpc>
              <a:spcBef>
                <a:spcPts val="0"/>
              </a:spcBef>
              <a:buNone/>
            </a:pPr>
            <a:r>
              <a:rPr lang="es-MX" sz="2400" dirty="0">
                <a:solidFill>
                  <a:srgbClr val="2F78A6"/>
                </a:solidFill>
              </a:rPr>
              <a:t>The most recent CASP13 (2018) saw a dramatic progress in template-free modeling by using deep learning techniques to predict inter-residue distances. </a:t>
            </a:r>
            <a:r>
              <a:rPr lang="es-MX" sz="2400" i="1" dirty="0">
                <a:solidFill>
                  <a:srgbClr val="2F78A6"/>
                </a:solidFill>
              </a:rPr>
              <a:t>With the proviso that there are an adequate number of sequences known for the protein family, the new methods essentially solve the long-standing problem of predicting the fold topology of monomeric proteins.</a:t>
            </a:r>
          </a:p>
          <a:p>
            <a:pPr marL="0" indent="0">
              <a:lnSpc>
                <a:spcPct val="120000"/>
              </a:lnSpc>
              <a:spcBef>
                <a:spcPts val="0"/>
              </a:spcBef>
              <a:buNone/>
            </a:pPr>
            <a:r>
              <a:rPr lang="es-MX" sz="2400" i="1" dirty="0">
                <a:solidFill>
                  <a:srgbClr val="2F78A6"/>
                </a:solidFill>
              </a:rPr>
              <a:t> </a:t>
            </a:r>
          </a:p>
        </p:txBody>
      </p:sp>
      <p:sp>
        <p:nvSpPr>
          <p:cNvPr id="4" name="Título 1">
            <a:extLst>
              <a:ext uri="{FF2B5EF4-FFF2-40B4-BE49-F238E27FC236}">
                <a16:creationId xmlns:a16="http://schemas.microsoft.com/office/drawing/2014/main" id="{CBDC63B2-7009-594C-BAA5-F2B4CF037435}"/>
              </a:ext>
            </a:extLst>
          </p:cNvPr>
          <p:cNvSpPr txBox="1">
            <a:spLocks/>
          </p:cNvSpPr>
          <p:nvPr/>
        </p:nvSpPr>
        <p:spPr>
          <a:xfrm>
            <a:off x="0" y="19664"/>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CASP (Critical Assessment of Structure Prediction) </a:t>
            </a:r>
          </a:p>
        </p:txBody>
      </p:sp>
      <p:sp>
        <p:nvSpPr>
          <p:cNvPr id="7" name="Rectángulo 6">
            <a:extLst>
              <a:ext uri="{FF2B5EF4-FFF2-40B4-BE49-F238E27FC236}">
                <a16:creationId xmlns:a16="http://schemas.microsoft.com/office/drawing/2014/main" id="{83C5AC30-73B7-8E4F-ACD0-E28AF3A858BC}"/>
              </a:ext>
            </a:extLst>
          </p:cNvPr>
          <p:cNvSpPr/>
          <p:nvPr/>
        </p:nvSpPr>
        <p:spPr>
          <a:xfrm>
            <a:off x="1195489" y="5259696"/>
            <a:ext cx="4733925" cy="1061829"/>
          </a:xfrm>
          <a:prstGeom prst="rect">
            <a:avLst/>
          </a:prstGeom>
        </p:spPr>
        <p:txBody>
          <a:bodyPr wrap="square">
            <a:spAutoFit/>
          </a:bodyPr>
          <a:lstStyle/>
          <a:p>
            <a:pPr algn="r" defTabSz="457200"/>
            <a:r>
              <a:rPr lang="es-ES" sz="1050" dirty="0" err="1">
                <a:solidFill>
                  <a:srgbClr val="7F7F7F"/>
                </a:solidFill>
              </a:rPr>
              <a:t>Kryshtafovych</a:t>
            </a:r>
            <a:r>
              <a:rPr lang="es-ES" sz="1050" dirty="0">
                <a:solidFill>
                  <a:srgbClr val="7F7F7F"/>
                </a:solidFill>
              </a:rPr>
              <a:t> A, </a:t>
            </a:r>
            <a:r>
              <a:rPr lang="es-ES" sz="1050" dirty="0" err="1">
                <a:solidFill>
                  <a:srgbClr val="7F7F7F"/>
                </a:solidFill>
              </a:rPr>
              <a:t>Schwede</a:t>
            </a:r>
            <a:r>
              <a:rPr lang="es-ES" sz="1050" dirty="0">
                <a:solidFill>
                  <a:srgbClr val="7F7F7F"/>
                </a:solidFill>
              </a:rPr>
              <a:t> T, </a:t>
            </a:r>
            <a:r>
              <a:rPr lang="es-ES" sz="1050" dirty="0" err="1">
                <a:solidFill>
                  <a:srgbClr val="7F7F7F"/>
                </a:solidFill>
              </a:rPr>
              <a:t>Topf</a:t>
            </a:r>
            <a:r>
              <a:rPr lang="es-ES" sz="1050" dirty="0">
                <a:solidFill>
                  <a:srgbClr val="7F7F7F"/>
                </a:solidFill>
              </a:rPr>
              <a:t> M, </a:t>
            </a:r>
            <a:r>
              <a:rPr lang="es-ES" sz="1050" dirty="0" err="1">
                <a:solidFill>
                  <a:srgbClr val="7F7F7F"/>
                </a:solidFill>
              </a:rPr>
              <a:t>Fidelis</a:t>
            </a:r>
            <a:r>
              <a:rPr lang="es-ES" sz="1050" dirty="0">
                <a:solidFill>
                  <a:srgbClr val="7F7F7F"/>
                </a:solidFill>
              </a:rPr>
              <a:t> K,  </a:t>
            </a:r>
            <a:r>
              <a:rPr lang="es-ES" sz="1050" dirty="0" err="1">
                <a:solidFill>
                  <a:srgbClr val="7F7F7F"/>
                </a:solidFill>
              </a:rPr>
              <a:t>Moult</a:t>
            </a:r>
            <a:r>
              <a:rPr lang="es-ES" sz="1050" dirty="0">
                <a:solidFill>
                  <a:srgbClr val="7F7F7F"/>
                </a:solidFill>
              </a:rPr>
              <a:t> J. </a:t>
            </a:r>
            <a:r>
              <a:rPr lang="es-ES" sz="1050" dirty="0" err="1">
                <a:solidFill>
                  <a:srgbClr val="7F7F7F"/>
                </a:solidFill>
              </a:rPr>
              <a:t>Critical</a:t>
            </a:r>
            <a:r>
              <a:rPr lang="es-ES" sz="1050" dirty="0">
                <a:solidFill>
                  <a:srgbClr val="7F7F7F"/>
                </a:solidFill>
              </a:rPr>
              <a:t> </a:t>
            </a:r>
            <a:r>
              <a:rPr lang="es-ES" sz="1050" dirty="0" err="1">
                <a:solidFill>
                  <a:srgbClr val="7F7F7F"/>
                </a:solidFill>
              </a:rPr>
              <a:t>assessment</a:t>
            </a:r>
            <a:r>
              <a:rPr lang="es-ES" sz="1050" dirty="0">
                <a:solidFill>
                  <a:srgbClr val="7F7F7F"/>
                </a:solidFill>
              </a:rPr>
              <a:t> of </a:t>
            </a:r>
            <a:r>
              <a:rPr lang="es-ES" sz="1050" dirty="0" err="1">
                <a:solidFill>
                  <a:srgbClr val="7F7F7F"/>
                </a:solidFill>
              </a:rPr>
              <a:t>methods</a:t>
            </a:r>
            <a:r>
              <a:rPr lang="es-ES" sz="1050" dirty="0">
                <a:solidFill>
                  <a:srgbClr val="7F7F7F"/>
                </a:solidFill>
              </a:rPr>
              <a:t> of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(CASP)—Round XIII. 2019. doi:10.1002/prot.25823.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9" name="Imagen 8">
            <a:extLst>
              <a:ext uri="{FF2B5EF4-FFF2-40B4-BE49-F238E27FC236}">
                <a16:creationId xmlns:a16="http://schemas.microsoft.com/office/drawing/2014/main" id="{5E9AAFCF-62F6-A64C-9A3A-11546BEA131B}"/>
              </a:ext>
            </a:extLst>
          </p:cNvPr>
          <p:cNvPicPr>
            <a:picLocks noChangeAspect="1"/>
          </p:cNvPicPr>
          <p:nvPr/>
        </p:nvPicPr>
        <p:blipFill rotWithShape="1">
          <a:blip r:embed="rId3"/>
          <a:srcRect l="13658" t="13889" r="36343" b="50000"/>
          <a:stretch/>
        </p:blipFill>
        <p:spPr>
          <a:xfrm>
            <a:off x="5437239" y="924232"/>
            <a:ext cx="6706962" cy="3027448"/>
          </a:xfrm>
          <a:prstGeom prst="rect">
            <a:avLst/>
          </a:prstGeom>
        </p:spPr>
      </p:pic>
      <p:sp>
        <p:nvSpPr>
          <p:cNvPr id="10" name="CuadroTexto 9">
            <a:extLst>
              <a:ext uri="{FF2B5EF4-FFF2-40B4-BE49-F238E27FC236}">
                <a16:creationId xmlns:a16="http://schemas.microsoft.com/office/drawing/2014/main" id="{7558AEA7-28C7-3044-B9A2-14FC89BD7833}"/>
              </a:ext>
            </a:extLst>
          </p:cNvPr>
          <p:cNvSpPr txBox="1"/>
          <p:nvPr/>
        </p:nvSpPr>
        <p:spPr>
          <a:xfrm>
            <a:off x="6096000" y="4021394"/>
            <a:ext cx="2781848" cy="1200329"/>
          </a:xfrm>
          <a:prstGeom prst="rect">
            <a:avLst/>
          </a:prstGeom>
          <a:noFill/>
        </p:spPr>
        <p:txBody>
          <a:bodyPr wrap="square" rtlCol="0">
            <a:spAutoFit/>
          </a:bodyPr>
          <a:lstStyle/>
          <a:p>
            <a:r>
              <a:rPr lang="es-MX" dirty="0"/>
              <a:t>X-ray structure of Xylan acetyltransferase (unknown for the participants in CASP)</a:t>
            </a:r>
          </a:p>
        </p:txBody>
      </p:sp>
      <p:sp>
        <p:nvSpPr>
          <p:cNvPr id="11" name="CuadroTexto 10">
            <a:extLst>
              <a:ext uri="{FF2B5EF4-FFF2-40B4-BE49-F238E27FC236}">
                <a16:creationId xmlns:a16="http://schemas.microsoft.com/office/drawing/2014/main" id="{D96BD0A2-9ED3-694F-B975-BECC054378A4}"/>
              </a:ext>
            </a:extLst>
          </p:cNvPr>
          <p:cNvSpPr txBox="1"/>
          <p:nvPr/>
        </p:nvSpPr>
        <p:spPr>
          <a:xfrm>
            <a:off x="9344998" y="3991009"/>
            <a:ext cx="2458065" cy="923330"/>
          </a:xfrm>
          <a:prstGeom prst="rect">
            <a:avLst/>
          </a:prstGeom>
          <a:noFill/>
        </p:spPr>
        <p:txBody>
          <a:bodyPr wrap="square" rtlCol="0">
            <a:spAutoFit/>
          </a:bodyPr>
          <a:lstStyle/>
          <a:p>
            <a:r>
              <a:rPr lang="es-MX" dirty="0"/>
              <a:t>Most accurate CASP model by </a:t>
            </a:r>
            <a:r>
              <a:rPr lang="es-MX" dirty="0">
                <a:solidFill>
                  <a:srgbClr val="2F78A6"/>
                </a:solidFill>
              </a:rPr>
              <a:t>template-free modeling </a:t>
            </a:r>
            <a:endParaRPr lang="es-MX" dirty="0"/>
          </a:p>
        </p:txBody>
      </p:sp>
    </p:spTree>
    <p:extLst>
      <p:ext uri="{BB962C8B-B14F-4D97-AF65-F5344CB8AC3E}">
        <p14:creationId xmlns:p14="http://schemas.microsoft.com/office/powerpoint/2010/main" val="3019694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BB33034E-E5B3-4544-A802-02D5D109522D}"/>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Intrinsic Disorder Prediction</a:t>
            </a:r>
          </a:p>
        </p:txBody>
      </p:sp>
      <p:pic>
        <p:nvPicPr>
          <p:cNvPr id="6" name="Imagen 5">
            <a:extLst>
              <a:ext uri="{FF2B5EF4-FFF2-40B4-BE49-F238E27FC236}">
                <a16:creationId xmlns:a16="http://schemas.microsoft.com/office/drawing/2014/main" id="{2E3D9597-34CF-BA48-8C47-4BA4B8A6A7C2}"/>
              </a:ext>
            </a:extLst>
          </p:cNvPr>
          <p:cNvPicPr>
            <a:picLocks noChangeAspect="1"/>
          </p:cNvPicPr>
          <p:nvPr/>
        </p:nvPicPr>
        <p:blipFill rotWithShape="1">
          <a:blip r:embed="rId3"/>
          <a:srcRect l="22817" t="18095" r="29365" b="69842"/>
          <a:stretch/>
        </p:blipFill>
        <p:spPr>
          <a:xfrm>
            <a:off x="4894848" y="721253"/>
            <a:ext cx="6908215" cy="1089264"/>
          </a:xfrm>
          <a:prstGeom prst="rect">
            <a:avLst/>
          </a:prstGeom>
        </p:spPr>
      </p:pic>
      <p:sp>
        <p:nvSpPr>
          <p:cNvPr id="7" name="Rectángulo 6">
            <a:extLst>
              <a:ext uri="{FF2B5EF4-FFF2-40B4-BE49-F238E27FC236}">
                <a16:creationId xmlns:a16="http://schemas.microsoft.com/office/drawing/2014/main" id="{01CA8DF9-1B8A-6949-8236-B2ADC7AA9DAF}"/>
              </a:ext>
            </a:extLst>
          </p:cNvPr>
          <p:cNvSpPr/>
          <p:nvPr/>
        </p:nvSpPr>
        <p:spPr>
          <a:xfrm>
            <a:off x="388937" y="4480395"/>
            <a:ext cx="4733925" cy="900246"/>
          </a:xfrm>
          <a:prstGeom prst="rect">
            <a:avLst/>
          </a:prstGeom>
        </p:spPr>
        <p:txBody>
          <a:bodyPr wrap="square">
            <a:spAutoFit/>
          </a:bodyPr>
          <a:lstStyle/>
          <a:p>
            <a:pPr algn="r" defTabSz="457200"/>
            <a:r>
              <a:rPr lang="es-ES" sz="1050" dirty="0" err="1">
                <a:solidFill>
                  <a:srgbClr val="7F7F7F"/>
                </a:solidFill>
              </a:rPr>
              <a:t>DeForte</a:t>
            </a:r>
            <a:r>
              <a:rPr lang="es-ES" sz="1050" dirty="0">
                <a:solidFill>
                  <a:srgbClr val="7F7F7F"/>
                </a:solidFill>
              </a:rPr>
              <a:t> S, </a:t>
            </a:r>
            <a:r>
              <a:rPr lang="es-ES" sz="1050" dirty="0" err="1">
                <a:solidFill>
                  <a:srgbClr val="7F7F7F"/>
                </a:solidFill>
              </a:rPr>
              <a:t>Uversky</a:t>
            </a:r>
            <a:r>
              <a:rPr lang="es-ES" sz="1050" dirty="0">
                <a:solidFill>
                  <a:srgbClr val="7F7F7F"/>
                </a:solidFill>
              </a:rPr>
              <a:t> V. </a:t>
            </a:r>
            <a:r>
              <a:rPr lang="es-ES" sz="1050" dirty="0" err="1">
                <a:solidFill>
                  <a:srgbClr val="7F7F7F"/>
                </a:solidFill>
              </a:rPr>
              <a:t>Order</a:t>
            </a:r>
            <a:r>
              <a:rPr lang="es-ES" sz="1050" dirty="0">
                <a:solidFill>
                  <a:srgbClr val="7F7F7F"/>
                </a:solidFill>
              </a:rPr>
              <a:t>, Disorder, and </a:t>
            </a:r>
            <a:r>
              <a:rPr lang="es-ES" sz="1050" dirty="0" err="1">
                <a:solidFill>
                  <a:srgbClr val="7F7F7F"/>
                </a:solidFill>
              </a:rPr>
              <a:t>Everything</a:t>
            </a:r>
            <a:r>
              <a:rPr lang="es-ES" sz="1050" dirty="0">
                <a:solidFill>
                  <a:srgbClr val="7F7F7F"/>
                </a:solidFill>
              </a:rPr>
              <a:t> in </a:t>
            </a:r>
            <a:r>
              <a:rPr lang="es-ES" sz="1050" dirty="0" err="1">
                <a:solidFill>
                  <a:srgbClr val="7F7F7F"/>
                </a:solidFill>
              </a:rPr>
              <a:t>Between</a:t>
            </a:r>
            <a:r>
              <a:rPr lang="es-ES" sz="1050" dirty="0">
                <a:solidFill>
                  <a:srgbClr val="7F7F7F"/>
                </a:solidFill>
              </a:rPr>
              <a:t>. </a:t>
            </a:r>
            <a:r>
              <a:rPr lang="es-ES" sz="1050" dirty="0" err="1">
                <a:solidFill>
                  <a:srgbClr val="7F7F7F"/>
                </a:solidFill>
              </a:rPr>
              <a:t>Molecules</a:t>
            </a:r>
            <a:r>
              <a:rPr lang="es-ES" sz="1050" dirty="0">
                <a:solidFill>
                  <a:srgbClr val="7F7F7F"/>
                </a:solidFill>
              </a:rPr>
              <a:t>. 2016. 21,1090. doi:10.3390/molecules21081090.</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8" name="Marcador de contenido 2">
            <a:extLst>
              <a:ext uri="{FF2B5EF4-FFF2-40B4-BE49-F238E27FC236}">
                <a16:creationId xmlns:a16="http://schemas.microsoft.com/office/drawing/2014/main" id="{38744032-F287-C846-BB2B-AA17BCB39A16}"/>
              </a:ext>
            </a:extLst>
          </p:cNvPr>
          <p:cNvSpPr txBox="1">
            <a:spLocks/>
          </p:cNvSpPr>
          <p:nvPr/>
        </p:nvSpPr>
        <p:spPr>
          <a:xfrm>
            <a:off x="388937" y="723901"/>
            <a:ext cx="4291218" cy="4525963"/>
          </a:xfrm>
          <a:prstGeom prst="rect">
            <a:avLst/>
          </a:prstGeom>
        </p:spPr>
        <p:txBody>
          <a:bodyPr>
            <a:norm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2400" i="1" dirty="0"/>
              <a:t>The distinct sequence features that are present in IDPs and IDRs allow the construction of </a:t>
            </a:r>
            <a:r>
              <a:rPr lang="es-MX" sz="2400" i="1" dirty="0">
                <a:solidFill>
                  <a:srgbClr val="9D354C"/>
                </a:solidFill>
              </a:rPr>
              <a:t>sequence based rules</a:t>
            </a:r>
            <a:r>
              <a:rPr lang="es-MX" sz="2400" i="1" dirty="0"/>
              <a:t> that can</a:t>
            </a:r>
            <a:r>
              <a:rPr lang="es-MX" sz="2400" i="1" dirty="0">
                <a:solidFill>
                  <a:srgbClr val="9D354C"/>
                </a:solidFill>
              </a:rPr>
              <a:t> facilitate high performance disorder prediction</a:t>
            </a:r>
            <a:r>
              <a:rPr lang="es-MX" sz="2400" i="1" dirty="0"/>
              <a:t>.</a:t>
            </a:r>
          </a:p>
          <a:p>
            <a:pPr marL="0" indent="0">
              <a:lnSpc>
                <a:spcPct val="120000"/>
              </a:lnSpc>
              <a:spcBef>
                <a:spcPts val="0"/>
              </a:spcBef>
              <a:buNone/>
            </a:pPr>
            <a:r>
              <a:rPr lang="es-MX" sz="2400" i="1" dirty="0"/>
              <a:t> </a:t>
            </a:r>
            <a:endParaRPr lang="es-MX" sz="2400" i="1" dirty="0">
              <a:solidFill>
                <a:srgbClr val="2F78A6"/>
              </a:solidFill>
            </a:endParaRPr>
          </a:p>
        </p:txBody>
      </p:sp>
      <p:sp>
        <p:nvSpPr>
          <p:cNvPr id="12" name="CuadroTexto 11">
            <a:extLst>
              <a:ext uri="{FF2B5EF4-FFF2-40B4-BE49-F238E27FC236}">
                <a16:creationId xmlns:a16="http://schemas.microsoft.com/office/drawing/2014/main" id="{4D21171B-AAC2-9748-8D66-B938B9F2BE7C}"/>
              </a:ext>
            </a:extLst>
          </p:cNvPr>
          <p:cNvSpPr txBox="1"/>
          <p:nvPr/>
        </p:nvSpPr>
        <p:spPr>
          <a:xfrm>
            <a:off x="8088085" y="2993572"/>
            <a:ext cx="2416629" cy="892629"/>
          </a:xfrm>
          <a:prstGeom prst="rect">
            <a:avLst/>
          </a:prstGeom>
          <a:noFill/>
        </p:spPr>
        <p:txBody>
          <a:bodyPr wrap="square" rtlCol="0">
            <a:spAutoFit/>
          </a:bodyPr>
          <a:lstStyle/>
          <a:p>
            <a:endParaRPr lang="es-MX" dirty="0"/>
          </a:p>
        </p:txBody>
      </p:sp>
      <p:pic>
        <p:nvPicPr>
          <p:cNvPr id="9" name="Imagen 8">
            <a:extLst>
              <a:ext uri="{FF2B5EF4-FFF2-40B4-BE49-F238E27FC236}">
                <a16:creationId xmlns:a16="http://schemas.microsoft.com/office/drawing/2014/main" id="{B8B1986A-A1EB-0942-AAAA-4CFC4092A57A}"/>
              </a:ext>
            </a:extLst>
          </p:cNvPr>
          <p:cNvPicPr>
            <a:picLocks noChangeAspect="1"/>
          </p:cNvPicPr>
          <p:nvPr/>
        </p:nvPicPr>
        <p:blipFill rotWithShape="1">
          <a:blip r:embed="rId4"/>
          <a:srcRect l="33512" t="17490" r="23345" b="26739"/>
          <a:stretch/>
        </p:blipFill>
        <p:spPr>
          <a:xfrm>
            <a:off x="6096000" y="1878555"/>
            <a:ext cx="4733925" cy="3824749"/>
          </a:xfrm>
          <a:prstGeom prst="rect">
            <a:avLst/>
          </a:prstGeom>
        </p:spPr>
      </p:pic>
      <p:sp>
        <p:nvSpPr>
          <p:cNvPr id="11" name="Rectángulo 10">
            <a:extLst>
              <a:ext uri="{FF2B5EF4-FFF2-40B4-BE49-F238E27FC236}">
                <a16:creationId xmlns:a16="http://schemas.microsoft.com/office/drawing/2014/main" id="{008EA185-0916-774F-8637-1539ACA39049}"/>
              </a:ext>
            </a:extLst>
          </p:cNvPr>
          <p:cNvSpPr/>
          <p:nvPr/>
        </p:nvSpPr>
        <p:spPr>
          <a:xfrm>
            <a:off x="1266428" y="6273694"/>
            <a:ext cx="5292251" cy="738664"/>
          </a:xfrm>
          <a:prstGeom prst="rect">
            <a:avLst/>
          </a:prstGeom>
        </p:spPr>
        <p:txBody>
          <a:bodyPr wrap="square">
            <a:spAutoFit/>
          </a:bodyPr>
          <a:lstStyle/>
          <a:p>
            <a:pPr algn="just" defTabSz="457200"/>
            <a:r>
              <a:rPr lang="es-ES" sz="1050" dirty="0" err="1">
                <a:solidFill>
                  <a:srgbClr val="7F7F7F"/>
                </a:solidFill>
              </a:rPr>
              <a:t>Nielsen</a:t>
            </a:r>
            <a:r>
              <a:rPr lang="es-ES" sz="1050" dirty="0">
                <a:solidFill>
                  <a:srgbClr val="7F7F7F"/>
                </a:solidFill>
              </a:rPr>
              <a:t> J, Mulder F. </a:t>
            </a:r>
            <a:r>
              <a:rPr lang="es-ES" sz="1050" dirty="0" err="1">
                <a:solidFill>
                  <a:srgbClr val="7F7F7F"/>
                </a:solidFill>
              </a:rPr>
              <a:t>Quality</a:t>
            </a:r>
            <a:r>
              <a:rPr lang="es-ES" sz="1050" dirty="0">
                <a:solidFill>
                  <a:srgbClr val="7F7F7F"/>
                </a:solidFill>
              </a:rPr>
              <a:t> and </a:t>
            </a:r>
            <a:r>
              <a:rPr lang="es-ES" sz="1050" dirty="0" err="1">
                <a:solidFill>
                  <a:srgbClr val="7F7F7F"/>
                </a:solidFill>
              </a:rPr>
              <a:t>bias</a:t>
            </a:r>
            <a:r>
              <a:rPr lang="es-ES" sz="1050" dirty="0">
                <a:solidFill>
                  <a:srgbClr val="7F7F7F"/>
                </a:solidFill>
              </a:rPr>
              <a:t> of </a:t>
            </a:r>
            <a:r>
              <a:rPr lang="es-ES" sz="1050" dirty="0" err="1">
                <a:solidFill>
                  <a:srgbClr val="7F7F7F"/>
                </a:solidFill>
              </a:rPr>
              <a:t>protein</a:t>
            </a:r>
            <a:r>
              <a:rPr lang="es-ES" sz="1050" dirty="0">
                <a:solidFill>
                  <a:srgbClr val="7F7F7F"/>
                </a:solidFill>
              </a:rPr>
              <a:t> disorder</a:t>
            </a:r>
          </a:p>
          <a:p>
            <a:pPr algn="just" defTabSz="457200"/>
            <a:r>
              <a:rPr lang="es-ES" sz="1050" dirty="0" err="1">
                <a:solidFill>
                  <a:srgbClr val="7F7F7F"/>
                </a:solidFill>
              </a:rPr>
              <a:t>Predictors</a:t>
            </a:r>
            <a:r>
              <a:rPr lang="es-ES" sz="1050" dirty="0">
                <a:solidFill>
                  <a:srgbClr val="7F7F7F"/>
                </a:solidFill>
              </a:rPr>
              <a:t>. </a:t>
            </a:r>
            <a:r>
              <a:rPr lang="es-ES" sz="1050" dirty="0" err="1">
                <a:solidFill>
                  <a:srgbClr val="7F7F7F"/>
                </a:solidFill>
              </a:rPr>
              <a:t>Scientific</a:t>
            </a:r>
            <a:r>
              <a:rPr lang="es-ES" sz="1050" dirty="0">
                <a:solidFill>
                  <a:srgbClr val="7F7F7F"/>
                </a:solidFill>
              </a:rPr>
              <a:t> </a:t>
            </a:r>
            <a:r>
              <a:rPr lang="es-ES" sz="1050" dirty="0" err="1">
                <a:solidFill>
                  <a:srgbClr val="7F7F7F"/>
                </a:solidFill>
              </a:rPr>
              <a:t>Reports</a:t>
            </a:r>
            <a:r>
              <a:rPr lang="es-ES" sz="1050" dirty="0">
                <a:solidFill>
                  <a:srgbClr val="7F7F7F"/>
                </a:solidFill>
              </a:rPr>
              <a:t>. .2019. 9:5137. </a:t>
            </a:r>
            <a:r>
              <a:rPr lang="es-ES" sz="1050" dirty="0" err="1">
                <a:solidFill>
                  <a:srgbClr val="7F7F7F"/>
                </a:solidFill>
              </a:rPr>
              <a:t>doi.org</a:t>
            </a:r>
            <a:r>
              <a:rPr lang="es-ES" sz="1050" dirty="0">
                <a:solidFill>
                  <a:srgbClr val="7F7F7F"/>
                </a:solidFill>
              </a:rPr>
              <a:t>/10.1038/s41598-019-41644-w</a:t>
            </a:r>
            <a:endParaRPr lang="es-ES" sz="1050" dirty="0">
              <a:solidFill>
                <a:srgbClr val="7F7F7F"/>
              </a:solidFill>
              <a:latin typeface="Arial"/>
            </a:endParaRPr>
          </a:p>
          <a:p>
            <a:pPr algn="just" defTabSz="457200"/>
            <a:endParaRPr lang="es-ES" sz="1050" dirty="0">
              <a:solidFill>
                <a:srgbClr val="7F7F7F"/>
              </a:solidFill>
              <a:latin typeface="Arial"/>
            </a:endParaRPr>
          </a:p>
          <a:p>
            <a:pPr algn="just" defTabSz="457200"/>
            <a:endParaRPr lang="es-ES" sz="1050" dirty="0">
              <a:solidFill>
                <a:srgbClr val="7F7F7F"/>
              </a:solidFill>
              <a:latin typeface="Arial"/>
            </a:endParaRPr>
          </a:p>
        </p:txBody>
      </p:sp>
      <p:sp>
        <p:nvSpPr>
          <p:cNvPr id="14" name="Marcador de contenido 2">
            <a:extLst>
              <a:ext uri="{FF2B5EF4-FFF2-40B4-BE49-F238E27FC236}">
                <a16:creationId xmlns:a16="http://schemas.microsoft.com/office/drawing/2014/main" id="{3CD2E651-91C0-7542-B715-0FDF24A7BC6F}"/>
              </a:ext>
            </a:extLst>
          </p:cNvPr>
          <p:cNvSpPr txBox="1">
            <a:spLocks/>
          </p:cNvSpPr>
          <p:nvPr/>
        </p:nvSpPr>
        <p:spPr>
          <a:xfrm>
            <a:off x="6558679" y="5605617"/>
            <a:ext cx="4291218" cy="4525963"/>
          </a:xfrm>
          <a:prstGeom prst="rect">
            <a:avLst/>
          </a:prstGeom>
        </p:spPr>
        <p:txBody>
          <a:bodyPr>
            <a:norm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2400" i="1" dirty="0"/>
              <a:t> </a:t>
            </a:r>
            <a:endParaRPr lang="es-MX" sz="2400" i="1" dirty="0">
              <a:solidFill>
                <a:srgbClr val="2F78A6"/>
              </a:solidFill>
            </a:endParaRPr>
          </a:p>
        </p:txBody>
      </p:sp>
      <p:sp>
        <p:nvSpPr>
          <p:cNvPr id="15" name="Marcador de contenido 2">
            <a:extLst>
              <a:ext uri="{FF2B5EF4-FFF2-40B4-BE49-F238E27FC236}">
                <a16:creationId xmlns:a16="http://schemas.microsoft.com/office/drawing/2014/main" id="{ADBA9955-B093-484C-8739-38990B33D102}"/>
              </a:ext>
            </a:extLst>
          </p:cNvPr>
          <p:cNvSpPr txBox="1">
            <a:spLocks/>
          </p:cNvSpPr>
          <p:nvPr/>
        </p:nvSpPr>
        <p:spPr>
          <a:xfrm>
            <a:off x="6322422" y="5790819"/>
            <a:ext cx="5633321" cy="884945"/>
          </a:xfrm>
          <a:prstGeom prst="rect">
            <a:avLst/>
          </a:prstGeom>
        </p:spPr>
        <p:txBody>
          <a:bodyPr>
            <a:normAutofit fontScale="92500" lnSpcReduction="10000"/>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1800" i="1" dirty="0"/>
              <a:t> Ranking of disorder prediction methods according to the absolute Pearson linear correlation coefficient between estimated disorder probability and Z-score. </a:t>
            </a:r>
          </a:p>
          <a:p>
            <a:pPr marL="0" indent="0">
              <a:lnSpc>
                <a:spcPct val="110000"/>
              </a:lnSpc>
              <a:spcBef>
                <a:spcPts val="0"/>
              </a:spcBef>
              <a:buNone/>
            </a:pPr>
            <a:endParaRPr lang="es-MX" sz="1800" i="1" dirty="0"/>
          </a:p>
        </p:txBody>
      </p:sp>
    </p:spTree>
    <p:extLst>
      <p:ext uri="{BB962C8B-B14F-4D97-AF65-F5344CB8AC3E}">
        <p14:creationId xmlns:p14="http://schemas.microsoft.com/office/powerpoint/2010/main" val="1098338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747BFE62-27E2-4F44-B1B6-B530CFED18FB}"/>
              </a:ext>
            </a:extLst>
          </p:cNvPr>
          <p:cNvSpPr/>
          <p:nvPr/>
        </p:nvSpPr>
        <p:spPr>
          <a:xfrm>
            <a:off x="0" y="6183397"/>
            <a:ext cx="4733925" cy="1061829"/>
          </a:xfrm>
          <a:prstGeom prst="rect">
            <a:avLst/>
          </a:prstGeom>
        </p:spPr>
        <p:txBody>
          <a:bodyPr wrap="square">
            <a:spAutoFit/>
          </a:bodyPr>
          <a:lstStyle/>
          <a:p>
            <a:pPr algn="r" defTabSz="457200"/>
            <a:r>
              <a:rPr lang="es-ES" sz="1050" dirty="0">
                <a:solidFill>
                  <a:srgbClr val="7F7F7F"/>
                </a:solidFill>
                <a:latin typeface="Arial"/>
              </a:rPr>
              <a:t> van der Lee et al. </a:t>
            </a:r>
            <a:r>
              <a:rPr lang="es-ES" sz="1050" dirty="0" err="1">
                <a:solidFill>
                  <a:srgbClr val="7F7F7F"/>
                </a:solidFill>
                <a:latin typeface="Arial"/>
              </a:rPr>
              <a:t>Classification</a:t>
            </a:r>
            <a:r>
              <a:rPr lang="es-ES" sz="1050" dirty="0">
                <a:solidFill>
                  <a:srgbClr val="7F7F7F"/>
                </a:solidFill>
                <a:latin typeface="Arial"/>
              </a:rPr>
              <a:t> of </a:t>
            </a:r>
            <a:r>
              <a:rPr lang="es-ES" sz="1050" dirty="0" err="1">
                <a:solidFill>
                  <a:srgbClr val="7F7F7F"/>
                </a:solidFill>
                <a:latin typeface="Arial"/>
              </a:rPr>
              <a:t>Intrinsically</a:t>
            </a:r>
            <a:r>
              <a:rPr lang="es-ES" sz="1050" dirty="0">
                <a:solidFill>
                  <a:srgbClr val="7F7F7F"/>
                </a:solidFill>
                <a:latin typeface="Arial"/>
              </a:rPr>
              <a:t> </a:t>
            </a:r>
            <a:r>
              <a:rPr lang="es-ES" sz="1050" dirty="0" err="1">
                <a:solidFill>
                  <a:srgbClr val="7F7F7F"/>
                </a:solidFill>
                <a:latin typeface="Arial"/>
              </a:rPr>
              <a:t>Disordered</a:t>
            </a:r>
            <a:r>
              <a:rPr lang="es-ES" sz="1050" dirty="0">
                <a:solidFill>
                  <a:srgbClr val="7F7F7F"/>
                </a:solidFill>
                <a:latin typeface="Arial"/>
              </a:rPr>
              <a:t> </a:t>
            </a:r>
            <a:r>
              <a:rPr lang="es-ES" sz="1050" dirty="0" err="1">
                <a:solidFill>
                  <a:srgbClr val="7F7F7F"/>
                </a:solidFill>
                <a:latin typeface="Arial"/>
              </a:rPr>
              <a:t>Regions</a:t>
            </a:r>
            <a:r>
              <a:rPr lang="es-ES" sz="1050" dirty="0">
                <a:solidFill>
                  <a:srgbClr val="7F7F7F"/>
                </a:solidFill>
                <a:latin typeface="Arial"/>
              </a:rPr>
              <a:t> and </a:t>
            </a:r>
            <a:r>
              <a:rPr lang="es-ES" sz="1050" dirty="0" err="1">
                <a:solidFill>
                  <a:srgbClr val="7F7F7F"/>
                </a:solidFill>
                <a:latin typeface="Arial"/>
              </a:rPr>
              <a:t>Proteins</a:t>
            </a:r>
            <a:r>
              <a:rPr lang="es-ES" sz="1050" dirty="0">
                <a:solidFill>
                  <a:srgbClr val="7F7F7F"/>
                </a:solidFill>
                <a:latin typeface="Arial"/>
              </a:rPr>
              <a:t>.  </a:t>
            </a:r>
            <a:r>
              <a:rPr lang="es-ES" sz="1050" dirty="0" err="1">
                <a:solidFill>
                  <a:srgbClr val="7F7F7F"/>
                </a:solidFill>
                <a:latin typeface="Arial"/>
              </a:rPr>
              <a:t>Chem</a:t>
            </a:r>
            <a:r>
              <a:rPr lang="es-ES" sz="1050" dirty="0">
                <a:solidFill>
                  <a:srgbClr val="7F7F7F"/>
                </a:solidFill>
                <a:latin typeface="Arial"/>
              </a:rPr>
              <a:t>. Rev. 2014. 114: 6589−6631. </a:t>
            </a:r>
            <a:r>
              <a:rPr lang="es-ES" sz="1050" dirty="0" err="1">
                <a:solidFill>
                  <a:srgbClr val="7F7F7F"/>
                </a:solidFill>
                <a:latin typeface="Arial"/>
              </a:rPr>
              <a:t>doi</a:t>
            </a:r>
            <a:r>
              <a:rPr lang="es-ES" sz="1050" dirty="0">
                <a:solidFill>
                  <a:srgbClr val="7F7F7F"/>
                </a:solidFill>
                <a:latin typeface="Arial"/>
              </a:rPr>
              <a:t>: 10.1021/cr400525m</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5" name="Título 1">
            <a:extLst>
              <a:ext uri="{FF2B5EF4-FFF2-40B4-BE49-F238E27FC236}">
                <a16:creationId xmlns:a16="http://schemas.microsoft.com/office/drawing/2014/main" id="{7296949E-3DB0-BC4B-A727-7CF49CBF0C49}"/>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Strategies of Intrinsic Disorder Prediction </a:t>
            </a:r>
          </a:p>
        </p:txBody>
      </p:sp>
      <p:graphicFrame>
        <p:nvGraphicFramePr>
          <p:cNvPr id="7" name="Tabla 7">
            <a:extLst>
              <a:ext uri="{FF2B5EF4-FFF2-40B4-BE49-F238E27FC236}">
                <a16:creationId xmlns:a16="http://schemas.microsoft.com/office/drawing/2014/main" id="{793C7DF1-0143-2945-8523-DF424E9ECE5E}"/>
              </a:ext>
            </a:extLst>
          </p:cNvPr>
          <p:cNvGraphicFramePr>
            <a:graphicFrameLocks noGrp="1"/>
          </p:cNvGraphicFramePr>
          <p:nvPr>
            <p:extLst>
              <p:ext uri="{D42A27DB-BD31-4B8C-83A1-F6EECF244321}">
                <p14:modId xmlns:p14="http://schemas.microsoft.com/office/powerpoint/2010/main" val="451611142"/>
              </p:ext>
            </p:extLst>
          </p:nvPr>
        </p:nvGraphicFramePr>
        <p:xfrm>
          <a:off x="580103" y="1402131"/>
          <a:ext cx="10972799" cy="4739476"/>
        </p:xfrm>
        <a:graphic>
          <a:graphicData uri="http://schemas.openxmlformats.org/drawingml/2006/table">
            <a:tbl>
              <a:tblPr firstRow="1" bandRow="1">
                <a:tableStyleId>{2D5ABB26-0587-4C30-8999-92F81FD0307C}</a:tableStyleId>
              </a:tblPr>
              <a:tblGrid>
                <a:gridCol w="2255425">
                  <a:extLst>
                    <a:ext uri="{9D8B030D-6E8A-4147-A177-3AD203B41FA5}">
                      <a16:colId xmlns:a16="http://schemas.microsoft.com/office/drawing/2014/main" val="1753741289"/>
                    </a:ext>
                  </a:extLst>
                </a:gridCol>
                <a:gridCol w="4358687">
                  <a:extLst>
                    <a:ext uri="{9D8B030D-6E8A-4147-A177-3AD203B41FA5}">
                      <a16:colId xmlns:a16="http://schemas.microsoft.com/office/drawing/2014/main" val="2313528038"/>
                    </a:ext>
                  </a:extLst>
                </a:gridCol>
                <a:gridCol w="4358687">
                  <a:extLst>
                    <a:ext uri="{9D8B030D-6E8A-4147-A177-3AD203B41FA5}">
                      <a16:colId xmlns:a16="http://schemas.microsoft.com/office/drawing/2014/main" val="3451416827"/>
                    </a:ext>
                  </a:extLst>
                </a:gridCol>
              </a:tblGrid>
              <a:tr h="1501058">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s-MX" sz="2400" kern="1200" dirty="0">
                          <a:solidFill>
                            <a:srgbClr val="9D354C"/>
                          </a:solidFill>
                          <a:effectLst/>
                          <a:latin typeface="+mn-lt"/>
                          <a:ea typeface="+mn-ea"/>
                          <a:cs typeface="+mn-cs"/>
                        </a:rPr>
                        <a:t>Sequence properties </a:t>
                      </a:r>
                    </a:p>
                    <a:p>
                      <a:endParaRPr lang="es-MX" dirty="0"/>
                    </a:p>
                  </a:txBody>
                  <a:tcPr>
                    <a:lnB w="12700" cap="flat" cmpd="sng" algn="ctr">
                      <a:solidFill>
                        <a:schemeClr val="tx1"/>
                      </a:solidFill>
                      <a:prstDash val="solid"/>
                      <a:round/>
                      <a:headEnd type="none" w="med" len="med"/>
                      <a:tailEnd type="none" w="med" len="med"/>
                    </a:lnB>
                  </a:tcPr>
                </a:tc>
                <a:tc>
                  <a:txBody>
                    <a:bodyPr/>
                    <a:lstStyle/>
                    <a:p>
                      <a:r>
                        <a:rPr lang="es-MX" sz="1800" dirty="0"/>
                        <a:t>Estimation residue interaction energies. Sequences with lower predicted pairwise interaction energies are considered more likely to be disordered due to a lack of stabilizing contacts. </a:t>
                      </a:r>
                    </a:p>
                  </a:txBody>
                  <a:tcPr>
                    <a:lnB w="12700" cap="flat" cmpd="sng" algn="ctr">
                      <a:solidFill>
                        <a:schemeClr val="tx1"/>
                      </a:solidFill>
                      <a:prstDash val="solid"/>
                      <a:round/>
                      <a:headEnd type="none" w="med" len="med"/>
                      <a:tailEnd type="none" w="med" len="med"/>
                    </a:lnB>
                  </a:tcPr>
                </a:tc>
                <a:tc>
                  <a:txBody>
                    <a:bodyPr/>
                    <a:lstStyle/>
                    <a:p>
                      <a:endParaRPr lang="es-MX" sz="2000"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9335683"/>
                  </a:ext>
                </a:extLst>
              </a:tr>
              <a:tr h="1501058">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s-MX" sz="2400" kern="1200" dirty="0">
                          <a:solidFill>
                            <a:srgbClr val="2F78A6"/>
                          </a:solidFill>
                          <a:effectLst/>
                          <a:latin typeface="+mn-lt"/>
                          <a:ea typeface="+mn-ea"/>
                          <a:cs typeface="+mn-cs"/>
                        </a:rPr>
                        <a:t>Machine learning </a:t>
                      </a:r>
                    </a:p>
                    <a:p>
                      <a:endParaRPr lang="es-MX"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s-MX" sz="1800" dirty="0"/>
                        <a:t>Use of training sets for machine learning. For instance:  unresolved residues in X-ray structures; linear support vector machines (SVMs) trained on PSI-BLAST sequence profiles surrounding unresolved residues.</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s-MX"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3229577"/>
                  </a:ext>
                </a:extLst>
              </a:tr>
              <a:tr h="1501058">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s-MX" sz="2400" kern="1200" dirty="0">
                          <a:solidFill>
                            <a:srgbClr val="9D354C"/>
                          </a:solidFill>
                          <a:effectLst/>
                          <a:latin typeface="+mn-lt"/>
                          <a:ea typeface="+mn-ea"/>
                          <a:cs typeface="+mn-cs"/>
                        </a:rPr>
                        <a:t>Meta-predictors</a:t>
                      </a:r>
                      <a:r>
                        <a:rPr lang="es-MX" sz="2400" kern="1200" dirty="0">
                          <a:solidFill>
                            <a:schemeClr val="tx1"/>
                          </a:solidFill>
                          <a:effectLst/>
                          <a:latin typeface="+mn-lt"/>
                          <a:ea typeface="+mn-ea"/>
                          <a:cs typeface="+mn-cs"/>
                        </a:rPr>
                        <a:t> </a:t>
                      </a:r>
                    </a:p>
                    <a:p>
                      <a:endParaRPr lang="es-MX"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s-MX" sz="1800" dirty="0"/>
                        <a:t>Combine several individually successful disorder prediction methods have been developed more recently, resulting in increases in prediction accuracy</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s-MX"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34053160"/>
                  </a:ext>
                </a:extLst>
              </a:tr>
            </a:tbl>
          </a:graphicData>
        </a:graphic>
      </p:graphicFrame>
      <p:sp>
        <p:nvSpPr>
          <p:cNvPr id="8" name="Marcador de contenido 2">
            <a:extLst>
              <a:ext uri="{FF2B5EF4-FFF2-40B4-BE49-F238E27FC236}">
                <a16:creationId xmlns:a16="http://schemas.microsoft.com/office/drawing/2014/main" id="{8D9E8B76-B562-8C49-B3BC-279DC41B682B}"/>
              </a:ext>
            </a:extLst>
          </p:cNvPr>
          <p:cNvSpPr txBox="1">
            <a:spLocks/>
          </p:cNvSpPr>
          <p:nvPr/>
        </p:nvSpPr>
        <p:spPr>
          <a:xfrm>
            <a:off x="310280" y="783252"/>
            <a:ext cx="7437540" cy="593124"/>
          </a:xfrm>
          <a:prstGeom prst="rect">
            <a:avLst/>
          </a:prstGeom>
        </p:spPr>
        <p:txBody>
          <a:bodyPr>
            <a:normAutofit fontScale="77500" lnSpcReduction="20000"/>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3100" i="1" dirty="0"/>
              <a:t> Three general prediction strategies currently exist:</a:t>
            </a:r>
          </a:p>
          <a:p>
            <a:pPr marL="0" indent="0">
              <a:lnSpc>
                <a:spcPct val="110000"/>
              </a:lnSpc>
              <a:spcBef>
                <a:spcPts val="0"/>
              </a:spcBef>
              <a:buNone/>
            </a:pPr>
            <a:endParaRPr lang="es-MX" sz="2400" i="1" dirty="0">
              <a:solidFill>
                <a:srgbClr val="2F78A6"/>
              </a:solidFill>
            </a:endParaRPr>
          </a:p>
        </p:txBody>
      </p:sp>
      <p:pic>
        <p:nvPicPr>
          <p:cNvPr id="11" name="Imagen 10">
            <a:extLst>
              <a:ext uri="{FF2B5EF4-FFF2-40B4-BE49-F238E27FC236}">
                <a16:creationId xmlns:a16="http://schemas.microsoft.com/office/drawing/2014/main" id="{EA52D433-D79D-494D-9983-A631FB383723}"/>
              </a:ext>
            </a:extLst>
          </p:cNvPr>
          <p:cNvPicPr>
            <a:picLocks noChangeAspect="1"/>
          </p:cNvPicPr>
          <p:nvPr/>
        </p:nvPicPr>
        <p:blipFill rotWithShape="1">
          <a:blip r:embed="rId3"/>
          <a:srcRect l="716" t="8649" r="88978" b="82702"/>
          <a:stretch/>
        </p:blipFill>
        <p:spPr>
          <a:xfrm>
            <a:off x="7583309" y="1366737"/>
            <a:ext cx="1444091" cy="757511"/>
          </a:xfrm>
          <a:prstGeom prst="rect">
            <a:avLst/>
          </a:prstGeom>
        </p:spPr>
      </p:pic>
      <p:sp>
        <p:nvSpPr>
          <p:cNvPr id="13" name="Rectángulo 12">
            <a:extLst>
              <a:ext uri="{FF2B5EF4-FFF2-40B4-BE49-F238E27FC236}">
                <a16:creationId xmlns:a16="http://schemas.microsoft.com/office/drawing/2014/main" id="{EC9FD3A0-5702-A441-80B4-370E3064C291}"/>
              </a:ext>
            </a:extLst>
          </p:cNvPr>
          <p:cNvSpPr/>
          <p:nvPr/>
        </p:nvSpPr>
        <p:spPr>
          <a:xfrm>
            <a:off x="7657651" y="2250791"/>
            <a:ext cx="4733925" cy="738664"/>
          </a:xfrm>
          <a:prstGeom prst="rect">
            <a:avLst/>
          </a:prstGeom>
        </p:spPr>
        <p:txBody>
          <a:bodyPr wrap="square">
            <a:spAutoFit/>
          </a:bodyPr>
          <a:lstStyle/>
          <a:p>
            <a:pPr algn="r" defTabSz="457200"/>
            <a:r>
              <a:rPr lang="es-ES" sz="1050" dirty="0">
                <a:solidFill>
                  <a:srgbClr val="7F7F7F"/>
                </a:solidFill>
              </a:rPr>
              <a:t>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4" name="Rectángulo 13">
            <a:extLst>
              <a:ext uri="{FF2B5EF4-FFF2-40B4-BE49-F238E27FC236}">
                <a16:creationId xmlns:a16="http://schemas.microsoft.com/office/drawing/2014/main" id="{5BEDDA9D-0130-4F45-9B47-60EA0AB81ADD}"/>
              </a:ext>
            </a:extLst>
          </p:cNvPr>
          <p:cNvSpPr/>
          <p:nvPr/>
        </p:nvSpPr>
        <p:spPr>
          <a:xfrm>
            <a:off x="6941139" y="2169210"/>
            <a:ext cx="2208571" cy="415498"/>
          </a:xfrm>
          <a:prstGeom prst="rect">
            <a:avLst/>
          </a:prstGeom>
        </p:spPr>
        <p:txBody>
          <a:bodyPr wrap="square">
            <a:spAutoFit/>
          </a:bodyPr>
          <a:lstStyle/>
          <a:p>
            <a:pPr algn="r" defTabSz="457200"/>
            <a:r>
              <a:rPr lang="es-ES" sz="1050" dirty="0">
                <a:solidFill>
                  <a:srgbClr val="7F7F7F"/>
                </a:solidFill>
              </a:rPr>
              <a:t>doi:10.1093/</a:t>
            </a:r>
            <a:r>
              <a:rPr lang="es-ES" sz="1050" dirty="0" err="1">
                <a:solidFill>
                  <a:srgbClr val="7F7F7F"/>
                </a:solidFill>
              </a:rPr>
              <a:t>nar</a:t>
            </a:r>
            <a:r>
              <a:rPr lang="es-ES" sz="1050" dirty="0">
                <a:solidFill>
                  <a:srgbClr val="7F7F7F"/>
                </a:solidFill>
              </a:rPr>
              <a:t>/gky384</a:t>
            </a:r>
          </a:p>
          <a:p>
            <a:pPr algn="r" defTabSz="457200"/>
            <a:endParaRPr lang="es-ES" sz="1050" dirty="0">
              <a:solidFill>
                <a:srgbClr val="7F7F7F"/>
              </a:solidFill>
            </a:endParaRPr>
          </a:p>
        </p:txBody>
      </p:sp>
      <p:pic>
        <p:nvPicPr>
          <p:cNvPr id="16" name="Imagen 15">
            <a:extLst>
              <a:ext uri="{FF2B5EF4-FFF2-40B4-BE49-F238E27FC236}">
                <a16:creationId xmlns:a16="http://schemas.microsoft.com/office/drawing/2014/main" id="{61464375-1E22-1B49-88EB-2BB2201B20E4}"/>
              </a:ext>
            </a:extLst>
          </p:cNvPr>
          <p:cNvPicPr>
            <a:picLocks noChangeAspect="1"/>
          </p:cNvPicPr>
          <p:nvPr/>
        </p:nvPicPr>
        <p:blipFill rotWithShape="1">
          <a:blip r:embed="rId4"/>
          <a:srcRect l="74552" t="11338" r="12892" b="84558"/>
          <a:stretch/>
        </p:blipFill>
        <p:spPr>
          <a:xfrm>
            <a:off x="7657651" y="3055920"/>
            <a:ext cx="1377768" cy="281434"/>
          </a:xfrm>
          <a:prstGeom prst="rect">
            <a:avLst/>
          </a:prstGeom>
        </p:spPr>
      </p:pic>
      <p:sp>
        <p:nvSpPr>
          <p:cNvPr id="17" name="Rectángulo 16">
            <a:extLst>
              <a:ext uri="{FF2B5EF4-FFF2-40B4-BE49-F238E27FC236}">
                <a16:creationId xmlns:a16="http://schemas.microsoft.com/office/drawing/2014/main" id="{7F69CEBD-5201-F746-9233-AB3A99600EF5}"/>
              </a:ext>
            </a:extLst>
          </p:cNvPr>
          <p:cNvSpPr/>
          <p:nvPr/>
        </p:nvSpPr>
        <p:spPr>
          <a:xfrm>
            <a:off x="7477589" y="3460667"/>
            <a:ext cx="2305508" cy="415498"/>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doi</a:t>
            </a:r>
            <a:r>
              <a:rPr lang="es-ES" sz="1050" dirty="0">
                <a:solidFill>
                  <a:srgbClr val="7F7F7F"/>
                </a:solidFill>
              </a:rPr>
              <a:t>: 10.1093/</a:t>
            </a:r>
            <a:r>
              <a:rPr lang="es-ES" sz="1050" dirty="0" err="1">
                <a:solidFill>
                  <a:srgbClr val="7F7F7F"/>
                </a:solidFill>
              </a:rPr>
              <a:t>bioinformatics</a:t>
            </a:r>
            <a:r>
              <a:rPr lang="es-ES" sz="1050" dirty="0">
                <a:solidFill>
                  <a:srgbClr val="7F7F7F"/>
                </a:solidFill>
              </a:rPr>
              <a:t>/btu744</a:t>
            </a:r>
          </a:p>
          <a:p>
            <a:pPr algn="r" defTabSz="457200"/>
            <a:endParaRPr lang="es-ES" sz="1050" dirty="0">
              <a:solidFill>
                <a:srgbClr val="7F7F7F"/>
              </a:solidFill>
            </a:endParaRPr>
          </a:p>
        </p:txBody>
      </p:sp>
      <p:pic>
        <p:nvPicPr>
          <p:cNvPr id="19" name="Imagen 18">
            <a:extLst>
              <a:ext uri="{FF2B5EF4-FFF2-40B4-BE49-F238E27FC236}">
                <a16:creationId xmlns:a16="http://schemas.microsoft.com/office/drawing/2014/main" id="{0AF6AA27-7C39-C846-98C3-A6DF1A78902D}"/>
              </a:ext>
            </a:extLst>
          </p:cNvPr>
          <p:cNvPicPr>
            <a:picLocks noChangeAspect="1"/>
          </p:cNvPicPr>
          <p:nvPr/>
        </p:nvPicPr>
        <p:blipFill rotWithShape="1">
          <a:blip r:embed="rId5"/>
          <a:srcRect l="41847" t="17997" r="27866" b="72896"/>
          <a:stretch/>
        </p:blipFill>
        <p:spPr>
          <a:xfrm>
            <a:off x="7583309" y="4929654"/>
            <a:ext cx="2366009" cy="444652"/>
          </a:xfrm>
          <a:prstGeom prst="rect">
            <a:avLst/>
          </a:prstGeom>
        </p:spPr>
      </p:pic>
      <p:sp>
        <p:nvSpPr>
          <p:cNvPr id="20" name="Rectángulo 19">
            <a:extLst>
              <a:ext uri="{FF2B5EF4-FFF2-40B4-BE49-F238E27FC236}">
                <a16:creationId xmlns:a16="http://schemas.microsoft.com/office/drawing/2014/main" id="{76036017-8A28-2B43-AE20-DD154C19646E}"/>
              </a:ext>
            </a:extLst>
          </p:cNvPr>
          <p:cNvSpPr/>
          <p:nvPr/>
        </p:nvSpPr>
        <p:spPr>
          <a:xfrm>
            <a:off x="7394014" y="5465963"/>
            <a:ext cx="2305508" cy="253916"/>
          </a:xfrm>
          <a:prstGeom prst="rect">
            <a:avLst/>
          </a:prstGeom>
        </p:spPr>
        <p:txBody>
          <a:bodyPr wrap="square">
            <a:spAutoFit/>
          </a:bodyPr>
          <a:lstStyle/>
          <a:p>
            <a:pPr algn="r" defTabSz="457200"/>
            <a:r>
              <a:rPr lang="es-ES" sz="1050" dirty="0">
                <a:solidFill>
                  <a:srgbClr val="7F7F7F"/>
                </a:solidFill>
              </a:rPr>
              <a:t>https://</a:t>
            </a:r>
            <a:r>
              <a:rPr lang="es-ES" sz="1050" dirty="0" err="1">
                <a:solidFill>
                  <a:srgbClr val="7F7F7F"/>
                </a:solidFill>
              </a:rPr>
              <a:t>doi.org</a:t>
            </a:r>
            <a:r>
              <a:rPr lang="es-ES" sz="1050" dirty="0">
                <a:solidFill>
                  <a:srgbClr val="7F7F7F"/>
                </a:solidFill>
              </a:rPr>
              <a:t>/10.1093/</a:t>
            </a:r>
            <a:r>
              <a:rPr lang="es-ES" sz="1050" dirty="0" err="1">
                <a:solidFill>
                  <a:srgbClr val="7F7F7F"/>
                </a:solidFill>
              </a:rPr>
              <a:t>nar</a:t>
            </a:r>
            <a:r>
              <a:rPr lang="es-ES" sz="1050" dirty="0">
                <a:solidFill>
                  <a:srgbClr val="7F7F7F"/>
                </a:solidFill>
              </a:rPr>
              <a:t>/gkx1071</a:t>
            </a:r>
          </a:p>
        </p:txBody>
      </p:sp>
    </p:spTree>
    <p:extLst>
      <p:ext uri="{BB962C8B-B14F-4D97-AF65-F5344CB8AC3E}">
        <p14:creationId xmlns:p14="http://schemas.microsoft.com/office/powerpoint/2010/main" val="2860776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0BEFAB51-0B3D-714A-84DE-1E715A6DF99B}"/>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CAID (Critical Assessment of Intrinsic protein Disorder) </a:t>
            </a:r>
          </a:p>
        </p:txBody>
      </p:sp>
      <p:sp>
        <p:nvSpPr>
          <p:cNvPr id="5" name="Marcador de contenido 2">
            <a:extLst>
              <a:ext uri="{FF2B5EF4-FFF2-40B4-BE49-F238E27FC236}">
                <a16:creationId xmlns:a16="http://schemas.microsoft.com/office/drawing/2014/main" id="{67AD2B4C-E4DA-154E-BB84-E9AD9F3F756F}"/>
              </a:ext>
            </a:extLst>
          </p:cNvPr>
          <p:cNvSpPr>
            <a:spLocks noGrp="1"/>
          </p:cNvSpPr>
          <p:nvPr>
            <p:ph idx="1"/>
          </p:nvPr>
        </p:nvSpPr>
        <p:spPr>
          <a:xfrm>
            <a:off x="595415" y="743566"/>
            <a:ext cx="4572000" cy="3562964"/>
          </a:xfrm>
        </p:spPr>
        <p:txBody>
          <a:bodyPr>
            <a:noAutofit/>
          </a:bodyPr>
          <a:lstStyle/>
          <a:p>
            <a:pPr marL="0" indent="0">
              <a:spcBef>
                <a:spcPts val="0"/>
              </a:spcBef>
              <a:buNone/>
            </a:pPr>
            <a:r>
              <a:rPr lang="es-MX" sz="1900" i="1" dirty="0"/>
              <a:t>Created in 2018, CAID is a community wide experiment to determine and advance the </a:t>
            </a:r>
            <a:r>
              <a:rPr lang="es-MX" sz="1900" i="1" dirty="0">
                <a:solidFill>
                  <a:srgbClr val="9D354C"/>
                </a:solidFill>
              </a:rPr>
              <a:t>state of the art in the detection of intrinsically disordered residues</a:t>
            </a:r>
            <a:r>
              <a:rPr lang="es-MX" sz="1900" i="1" dirty="0"/>
              <a:t> form the amino acid sequence. </a:t>
            </a:r>
          </a:p>
          <a:p>
            <a:pPr marL="0" indent="0">
              <a:spcBef>
                <a:spcPts val="0"/>
              </a:spcBef>
              <a:buNone/>
            </a:pPr>
            <a:endParaRPr lang="es-MX" sz="1900" i="1" dirty="0">
              <a:solidFill>
                <a:srgbClr val="2F78A6"/>
              </a:solidFill>
            </a:endParaRPr>
          </a:p>
          <a:p>
            <a:pPr marL="0" indent="0">
              <a:spcBef>
                <a:spcPts val="0"/>
              </a:spcBef>
              <a:buNone/>
            </a:pPr>
            <a:r>
              <a:rPr lang="es-MX" sz="1900" i="1" dirty="0">
                <a:solidFill>
                  <a:srgbClr val="2F78A6"/>
                </a:solidFill>
              </a:rPr>
              <a:t>CAID has two main prediction categories: </a:t>
            </a:r>
          </a:p>
          <a:p>
            <a:pPr marL="514350" indent="-514350">
              <a:spcBef>
                <a:spcPts val="0"/>
              </a:spcBef>
              <a:buAutoNum type="romanLcParenR"/>
            </a:pPr>
            <a:r>
              <a:rPr lang="es-MX" sz="1900" i="1" dirty="0">
                <a:solidFill>
                  <a:srgbClr val="2F78A6"/>
                </a:solidFill>
              </a:rPr>
              <a:t>intrinsic structural disorder</a:t>
            </a:r>
          </a:p>
          <a:p>
            <a:pPr marL="514350" indent="-514350">
              <a:spcBef>
                <a:spcPts val="0"/>
              </a:spcBef>
              <a:buAutoNum type="romanLcParenR"/>
            </a:pPr>
            <a:r>
              <a:rPr lang="es-MX" sz="1900" i="1" dirty="0">
                <a:solidFill>
                  <a:srgbClr val="2F78A6"/>
                </a:solidFill>
              </a:rPr>
              <a:t>binding sites found in IDRs (known as MoRFs, SLIMs or LIPs). </a:t>
            </a:r>
            <a:endParaRPr lang="es-MX" sz="2000" i="1" dirty="0">
              <a:solidFill>
                <a:srgbClr val="2F78A6"/>
              </a:solidFill>
            </a:endParaRPr>
          </a:p>
        </p:txBody>
      </p:sp>
      <p:pic>
        <p:nvPicPr>
          <p:cNvPr id="7" name="Imagen 6">
            <a:extLst>
              <a:ext uri="{FF2B5EF4-FFF2-40B4-BE49-F238E27FC236}">
                <a16:creationId xmlns:a16="http://schemas.microsoft.com/office/drawing/2014/main" id="{4E297709-9BF1-2E43-BEE2-E66EEED768F7}"/>
              </a:ext>
            </a:extLst>
          </p:cNvPr>
          <p:cNvPicPr>
            <a:picLocks noChangeAspect="1"/>
          </p:cNvPicPr>
          <p:nvPr/>
        </p:nvPicPr>
        <p:blipFill rotWithShape="1">
          <a:blip r:embed="rId3"/>
          <a:srcRect l="20932" t="4603" r="51517" b="45714"/>
          <a:stretch/>
        </p:blipFill>
        <p:spPr>
          <a:xfrm>
            <a:off x="6454497" y="544446"/>
            <a:ext cx="4300589" cy="4847081"/>
          </a:xfrm>
          <a:prstGeom prst="rect">
            <a:avLst/>
          </a:prstGeom>
        </p:spPr>
      </p:pic>
      <p:sp>
        <p:nvSpPr>
          <p:cNvPr id="8" name="Rectángulo 7">
            <a:extLst>
              <a:ext uri="{FF2B5EF4-FFF2-40B4-BE49-F238E27FC236}">
                <a16:creationId xmlns:a16="http://schemas.microsoft.com/office/drawing/2014/main" id="{DFE53004-8F97-FA47-88A4-7528D957EBC4}"/>
              </a:ext>
            </a:extLst>
          </p:cNvPr>
          <p:cNvSpPr/>
          <p:nvPr/>
        </p:nvSpPr>
        <p:spPr>
          <a:xfrm>
            <a:off x="263447" y="5391527"/>
            <a:ext cx="4733925" cy="738664"/>
          </a:xfrm>
          <a:prstGeom prst="rect">
            <a:avLst/>
          </a:prstGeom>
        </p:spPr>
        <p:txBody>
          <a:bodyPr wrap="square">
            <a:spAutoFit/>
          </a:bodyPr>
          <a:lstStyle/>
          <a:p>
            <a:pPr algn="r" defTabSz="457200"/>
            <a:r>
              <a:rPr lang="es-ES" sz="1050" dirty="0">
                <a:solidFill>
                  <a:srgbClr val="7F7F7F"/>
                </a:solidFill>
              </a:rPr>
              <a:t>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9" name="CuadroTexto 8">
            <a:extLst>
              <a:ext uri="{FF2B5EF4-FFF2-40B4-BE49-F238E27FC236}">
                <a16:creationId xmlns:a16="http://schemas.microsoft.com/office/drawing/2014/main" id="{234AD117-F10B-3942-8002-702C57EA51D5}"/>
              </a:ext>
            </a:extLst>
          </p:cNvPr>
          <p:cNvSpPr txBox="1"/>
          <p:nvPr/>
        </p:nvSpPr>
        <p:spPr>
          <a:xfrm>
            <a:off x="5499382" y="5399288"/>
            <a:ext cx="6553931" cy="646331"/>
          </a:xfrm>
          <a:prstGeom prst="rect">
            <a:avLst/>
          </a:prstGeom>
          <a:noFill/>
        </p:spPr>
        <p:txBody>
          <a:bodyPr wrap="square" rtlCol="0">
            <a:spAutoFit/>
          </a:bodyPr>
          <a:lstStyle/>
          <a:p>
            <a:r>
              <a:rPr lang="es-MX" dirty="0"/>
              <a:t>Performance of predictors for the top ten best ranking methods (A) and the distribution of execution time per-target (B).</a:t>
            </a:r>
          </a:p>
        </p:txBody>
      </p:sp>
      <p:sp>
        <p:nvSpPr>
          <p:cNvPr id="10" name="Rectángulo 9">
            <a:extLst>
              <a:ext uri="{FF2B5EF4-FFF2-40B4-BE49-F238E27FC236}">
                <a16:creationId xmlns:a16="http://schemas.microsoft.com/office/drawing/2014/main" id="{1042DC53-2785-AF44-B47F-7445D8CB358F}"/>
              </a:ext>
            </a:extLst>
          </p:cNvPr>
          <p:cNvSpPr/>
          <p:nvPr/>
        </p:nvSpPr>
        <p:spPr>
          <a:xfrm>
            <a:off x="7260771" y="6246294"/>
            <a:ext cx="4733925" cy="1223412"/>
          </a:xfrm>
          <a:prstGeom prst="rect">
            <a:avLst/>
          </a:prstGeom>
        </p:spPr>
        <p:txBody>
          <a:bodyPr wrap="square">
            <a:spAutoFit/>
          </a:bodyPr>
          <a:lstStyle/>
          <a:p>
            <a:pPr algn="r" defTabSz="457200"/>
            <a:r>
              <a:rPr lang="es-ES" sz="1050" dirty="0" err="1">
                <a:solidFill>
                  <a:srgbClr val="7F7F7F"/>
                </a:solidFill>
              </a:rPr>
              <a:t>Adapted</a:t>
            </a:r>
            <a:r>
              <a:rPr lang="es-ES" sz="1050" dirty="0">
                <a:solidFill>
                  <a:srgbClr val="7F7F7F"/>
                </a:solidFill>
              </a:rPr>
              <a:t> </a:t>
            </a:r>
            <a:r>
              <a:rPr lang="es-ES" sz="1050" dirty="0" err="1">
                <a:solidFill>
                  <a:srgbClr val="7F7F7F"/>
                </a:solidFill>
              </a:rPr>
              <a:t>from</a:t>
            </a:r>
            <a:r>
              <a:rPr lang="es-ES" sz="1050" dirty="0">
                <a:solidFill>
                  <a:srgbClr val="7F7F7F"/>
                </a:solidFill>
              </a:rPr>
              <a:t> </a:t>
            </a:r>
            <a:r>
              <a:rPr lang="es-ES" sz="1050" dirty="0" err="1">
                <a:solidFill>
                  <a:srgbClr val="7F7F7F"/>
                </a:solidFill>
              </a:rPr>
              <a:t>Necci</a:t>
            </a:r>
            <a:r>
              <a:rPr lang="es-ES" sz="1050" dirty="0">
                <a:solidFill>
                  <a:srgbClr val="7F7F7F"/>
                </a:solidFill>
              </a:rPr>
              <a:t> M​,  </a:t>
            </a:r>
            <a:r>
              <a:rPr lang="es-ES" sz="1050" dirty="0" err="1">
                <a:solidFill>
                  <a:srgbClr val="7F7F7F"/>
                </a:solidFill>
              </a:rPr>
              <a:t>Piovesan</a:t>
            </a:r>
            <a:r>
              <a:rPr lang="es-ES" sz="1050" dirty="0">
                <a:solidFill>
                  <a:srgbClr val="7F7F7F"/>
                </a:solidFill>
              </a:rPr>
              <a:t> D,​ CAID </a:t>
            </a:r>
            <a:r>
              <a:rPr lang="es-ES" sz="1050" dirty="0" err="1">
                <a:solidFill>
                  <a:srgbClr val="7F7F7F"/>
                </a:solidFill>
              </a:rPr>
              <a:t>Predictors</a:t>
            </a:r>
            <a:r>
              <a:rPr lang="es-ES" sz="1050" dirty="0">
                <a:solidFill>
                  <a:srgbClr val="7F7F7F"/>
                </a:solidFill>
              </a:rPr>
              <a:t> ​, </a:t>
            </a:r>
            <a:r>
              <a:rPr lang="es-ES" sz="1050" dirty="0" err="1">
                <a:solidFill>
                  <a:srgbClr val="7F7F7F"/>
                </a:solidFill>
              </a:rPr>
              <a:t>DisProt</a:t>
            </a:r>
            <a:r>
              <a:rPr lang="es-ES" sz="1050" dirty="0">
                <a:solidFill>
                  <a:srgbClr val="7F7F7F"/>
                </a:solidFill>
              </a:rPr>
              <a:t> </a:t>
            </a:r>
            <a:r>
              <a:rPr lang="es-ES" sz="1050" dirty="0" err="1">
                <a:solidFill>
                  <a:srgbClr val="7F7F7F"/>
                </a:solidFill>
              </a:rPr>
              <a:t>Curators</a:t>
            </a:r>
            <a:r>
              <a:rPr lang="es-ES" sz="1050" dirty="0">
                <a:solidFill>
                  <a:srgbClr val="7F7F7F"/>
                </a:solidFill>
              </a:rPr>
              <a:t> ​. </a:t>
            </a:r>
            <a:r>
              <a:rPr lang="es-ES" sz="1050" dirty="0" err="1">
                <a:solidFill>
                  <a:srgbClr val="7F7F7F"/>
                </a:solidFill>
              </a:rPr>
              <a:t>Tosatto</a:t>
            </a:r>
            <a:r>
              <a:rPr lang="es-ES" sz="1050" dirty="0">
                <a:solidFill>
                  <a:srgbClr val="7F7F7F"/>
                </a:solidFill>
              </a:rPr>
              <a:t> S. </a:t>
            </a:r>
            <a:r>
              <a:rPr lang="es-ES" sz="1050" dirty="0" err="1">
                <a:solidFill>
                  <a:srgbClr val="7F7F7F"/>
                </a:solidFill>
              </a:rPr>
              <a:t>Critical</a:t>
            </a:r>
            <a:r>
              <a:rPr lang="es-ES" sz="1050" dirty="0">
                <a:solidFill>
                  <a:srgbClr val="7F7F7F"/>
                </a:solidFill>
              </a:rPr>
              <a:t> </a:t>
            </a:r>
            <a:r>
              <a:rPr lang="es-ES" sz="1050" dirty="0" err="1">
                <a:solidFill>
                  <a:srgbClr val="7F7F7F"/>
                </a:solidFill>
              </a:rPr>
              <a:t>Assessment</a:t>
            </a:r>
            <a:r>
              <a:rPr lang="es-ES" sz="1050" dirty="0">
                <a:solidFill>
                  <a:srgbClr val="7F7F7F"/>
                </a:solidFill>
              </a:rPr>
              <a:t> of </a:t>
            </a:r>
            <a:r>
              <a:rPr lang="es-ES" sz="1050" dirty="0" err="1">
                <a:solidFill>
                  <a:srgbClr val="7F7F7F"/>
                </a:solidFill>
              </a:rPr>
              <a:t>Protein</a:t>
            </a:r>
            <a:r>
              <a:rPr lang="es-ES" sz="1050" dirty="0">
                <a:solidFill>
                  <a:srgbClr val="7F7F7F"/>
                </a:solidFill>
              </a:rPr>
              <a:t> </a:t>
            </a:r>
            <a:r>
              <a:rPr lang="es-ES" sz="1050" dirty="0" err="1">
                <a:solidFill>
                  <a:srgbClr val="7F7F7F"/>
                </a:solidFill>
              </a:rPr>
              <a:t>Intrinsic</a:t>
            </a:r>
            <a:r>
              <a:rPr lang="es-ES" sz="1050" dirty="0">
                <a:solidFill>
                  <a:srgbClr val="7F7F7F"/>
                </a:solidFill>
              </a:rPr>
              <a:t> Disorder </a:t>
            </a:r>
            <a:r>
              <a:rPr lang="es-ES" sz="1050" dirty="0" err="1">
                <a:solidFill>
                  <a:srgbClr val="7F7F7F"/>
                </a:solidFill>
              </a:rPr>
              <a:t>Prediction</a:t>
            </a:r>
            <a:r>
              <a:rPr lang="es-ES" sz="1050" dirty="0">
                <a:solidFill>
                  <a:srgbClr val="7F7F7F"/>
                </a:solidFill>
              </a:rPr>
              <a:t>.  doi:10.1101/2020.08.11.245852</a:t>
            </a:r>
          </a:p>
          <a:p>
            <a:pPr algn="r" defTabSz="457200"/>
            <a:r>
              <a:rPr lang="es-ES" sz="1050" dirty="0">
                <a:solidFill>
                  <a:srgbClr val="7F7F7F"/>
                </a:solidFill>
              </a:rPr>
              <a:t>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1" name="Rectángulo 10">
            <a:extLst>
              <a:ext uri="{FF2B5EF4-FFF2-40B4-BE49-F238E27FC236}">
                <a16:creationId xmlns:a16="http://schemas.microsoft.com/office/drawing/2014/main" id="{79643524-987C-1F41-B9B1-E49E9C3336D7}"/>
              </a:ext>
            </a:extLst>
          </p:cNvPr>
          <p:cNvSpPr/>
          <p:nvPr/>
        </p:nvSpPr>
        <p:spPr>
          <a:xfrm>
            <a:off x="352527" y="4394762"/>
            <a:ext cx="4733925" cy="1061829"/>
          </a:xfrm>
          <a:prstGeom prst="rect">
            <a:avLst/>
          </a:prstGeom>
        </p:spPr>
        <p:txBody>
          <a:bodyPr wrap="square">
            <a:spAutoFit/>
          </a:bodyPr>
          <a:lstStyle/>
          <a:p>
            <a:pPr algn="r" defTabSz="457200"/>
            <a:r>
              <a:rPr lang="es-ES" sz="1050" dirty="0">
                <a:solidFill>
                  <a:srgbClr val="7F7F7F"/>
                </a:solidFill>
              </a:rPr>
              <a:t> </a:t>
            </a:r>
            <a:endParaRPr lang="es-ES" sz="1050" dirty="0">
              <a:solidFill>
                <a:srgbClr val="7F7F7F"/>
              </a:solidFill>
              <a:latin typeface="Arial"/>
            </a:endParaRPr>
          </a:p>
          <a:p>
            <a:pPr algn="r" defTabSz="457200"/>
            <a:r>
              <a:rPr lang="es-ES" sz="1050" dirty="0" err="1">
                <a:solidFill>
                  <a:srgbClr val="7F7F7F"/>
                </a:solidFill>
              </a:rPr>
              <a:t>Necci</a:t>
            </a:r>
            <a:r>
              <a:rPr lang="es-ES" sz="1050" dirty="0">
                <a:solidFill>
                  <a:srgbClr val="7F7F7F"/>
                </a:solidFill>
              </a:rPr>
              <a:t> M​,  </a:t>
            </a:r>
            <a:r>
              <a:rPr lang="es-ES" sz="1050" dirty="0" err="1">
                <a:solidFill>
                  <a:srgbClr val="7F7F7F"/>
                </a:solidFill>
              </a:rPr>
              <a:t>Piovesan</a:t>
            </a:r>
            <a:r>
              <a:rPr lang="es-ES" sz="1050" dirty="0">
                <a:solidFill>
                  <a:srgbClr val="7F7F7F"/>
                </a:solidFill>
              </a:rPr>
              <a:t> D,​ CAID </a:t>
            </a:r>
            <a:r>
              <a:rPr lang="es-ES" sz="1050" dirty="0" err="1">
                <a:solidFill>
                  <a:srgbClr val="7F7F7F"/>
                </a:solidFill>
              </a:rPr>
              <a:t>Predictors</a:t>
            </a:r>
            <a:r>
              <a:rPr lang="es-ES" sz="1050" dirty="0">
                <a:solidFill>
                  <a:srgbClr val="7F7F7F"/>
                </a:solidFill>
              </a:rPr>
              <a:t> ​, </a:t>
            </a:r>
            <a:r>
              <a:rPr lang="es-ES" sz="1050" dirty="0" err="1">
                <a:solidFill>
                  <a:srgbClr val="7F7F7F"/>
                </a:solidFill>
              </a:rPr>
              <a:t>DisProt</a:t>
            </a:r>
            <a:r>
              <a:rPr lang="es-ES" sz="1050" dirty="0">
                <a:solidFill>
                  <a:srgbClr val="7F7F7F"/>
                </a:solidFill>
              </a:rPr>
              <a:t> </a:t>
            </a:r>
            <a:r>
              <a:rPr lang="es-ES" sz="1050" dirty="0" err="1">
                <a:solidFill>
                  <a:srgbClr val="7F7F7F"/>
                </a:solidFill>
              </a:rPr>
              <a:t>Curators</a:t>
            </a:r>
            <a:r>
              <a:rPr lang="es-ES" sz="1050" dirty="0">
                <a:solidFill>
                  <a:srgbClr val="7F7F7F"/>
                </a:solidFill>
              </a:rPr>
              <a:t> ​. </a:t>
            </a:r>
            <a:r>
              <a:rPr lang="es-ES" sz="1050" dirty="0" err="1">
                <a:solidFill>
                  <a:srgbClr val="7F7F7F"/>
                </a:solidFill>
              </a:rPr>
              <a:t>Tosatto</a:t>
            </a:r>
            <a:r>
              <a:rPr lang="es-ES" sz="1050" dirty="0">
                <a:solidFill>
                  <a:srgbClr val="7F7F7F"/>
                </a:solidFill>
              </a:rPr>
              <a:t> S. </a:t>
            </a:r>
            <a:r>
              <a:rPr lang="es-ES" sz="1050" dirty="0" err="1">
                <a:solidFill>
                  <a:srgbClr val="7F7F7F"/>
                </a:solidFill>
              </a:rPr>
              <a:t>Critical</a:t>
            </a:r>
            <a:r>
              <a:rPr lang="es-ES" sz="1050" dirty="0">
                <a:solidFill>
                  <a:srgbClr val="7F7F7F"/>
                </a:solidFill>
              </a:rPr>
              <a:t> </a:t>
            </a:r>
            <a:r>
              <a:rPr lang="es-ES" sz="1050" dirty="0" err="1">
                <a:solidFill>
                  <a:srgbClr val="7F7F7F"/>
                </a:solidFill>
              </a:rPr>
              <a:t>Assessment</a:t>
            </a:r>
            <a:r>
              <a:rPr lang="es-ES" sz="1050" dirty="0">
                <a:solidFill>
                  <a:srgbClr val="7F7F7F"/>
                </a:solidFill>
              </a:rPr>
              <a:t> of </a:t>
            </a:r>
            <a:r>
              <a:rPr lang="es-ES" sz="1050" dirty="0" err="1">
                <a:solidFill>
                  <a:srgbClr val="7F7F7F"/>
                </a:solidFill>
              </a:rPr>
              <a:t>Protein</a:t>
            </a:r>
            <a:r>
              <a:rPr lang="es-ES" sz="1050" dirty="0">
                <a:solidFill>
                  <a:srgbClr val="7F7F7F"/>
                </a:solidFill>
              </a:rPr>
              <a:t> </a:t>
            </a:r>
            <a:r>
              <a:rPr lang="es-ES" sz="1050" dirty="0" err="1">
                <a:solidFill>
                  <a:srgbClr val="7F7F7F"/>
                </a:solidFill>
              </a:rPr>
              <a:t>Intrinsic</a:t>
            </a:r>
            <a:r>
              <a:rPr lang="es-ES" sz="1050" dirty="0">
                <a:solidFill>
                  <a:srgbClr val="7F7F7F"/>
                </a:solidFill>
              </a:rPr>
              <a:t> Disorder </a:t>
            </a:r>
            <a:r>
              <a:rPr lang="es-ES" sz="1050" dirty="0" err="1">
                <a:solidFill>
                  <a:srgbClr val="7F7F7F"/>
                </a:solidFill>
              </a:rPr>
              <a:t>Prediction</a:t>
            </a:r>
            <a:r>
              <a:rPr lang="es-ES" sz="1050" dirty="0">
                <a:solidFill>
                  <a:srgbClr val="7F7F7F"/>
                </a:solidFill>
              </a:rPr>
              <a:t>.  doi:10.1101/2020.08.11.245852</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Tree>
    <p:extLst>
      <p:ext uri="{BB962C8B-B14F-4D97-AF65-F5344CB8AC3E}">
        <p14:creationId xmlns:p14="http://schemas.microsoft.com/office/powerpoint/2010/main" val="2101796368"/>
      </p:ext>
    </p:extLst>
  </p:cSld>
  <p:clrMapOvr>
    <a:masterClrMapping/>
  </p:clrMapOvr>
</p:sld>
</file>

<file path=ppt/theme/theme1.xml><?xml version="1.0" encoding="utf-8"?>
<a:theme xmlns:a="http://schemas.openxmlformats.org/drawingml/2006/main" name="1_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lásico de Office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1386</TotalTime>
  <Words>4794</Words>
  <Application>Microsoft Macintosh PowerPoint</Application>
  <PresentationFormat>Panorámica</PresentationFormat>
  <Paragraphs>207</Paragraphs>
  <Slides>9</Slides>
  <Notes>8</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9</vt:i4>
      </vt:variant>
    </vt:vector>
  </HeadingPairs>
  <TitlesOfParts>
    <vt:vector size="12" baseType="lpstr">
      <vt:lpstr>Arial</vt:lpstr>
      <vt:lpstr>Calibri</vt:lpstr>
      <vt:lpstr>1_Tema de Office</vt:lpstr>
      <vt:lpstr>Correspondences between protein sequence and structure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de Microsoft Office</dc:creator>
  <cp:lastModifiedBy>Usuario de Microsoft Office</cp:lastModifiedBy>
  <cp:revision>174</cp:revision>
  <dcterms:created xsi:type="dcterms:W3CDTF">2020-08-27T20:12:17Z</dcterms:created>
  <dcterms:modified xsi:type="dcterms:W3CDTF">2020-08-30T12:59:37Z</dcterms:modified>
</cp:coreProperties>
</file>

<file path=docProps/thumbnail.jpeg>
</file>